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46" r:id="rId2"/>
    <p:sldMasterId id="2147483912" r:id="rId3"/>
    <p:sldMasterId id="2147483938" r:id="rId4"/>
  </p:sldMasterIdLst>
  <p:notesMasterIdLst>
    <p:notesMasterId r:id="rId81"/>
  </p:notesMasterIdLst>
  <p:handoutMasterIdLst>
    <p:handoutMasterId r:id="rId82"/>
  </p:handoutMasterIdLst>
  <p:sldIdLst>
    <p:sldId id="344" r:id="rId5"/>
    <p:sldId id="345" r:id="rId6"/>
    <p:sldId id="347" r:id="rId7"/>
    <p:sldId id="348" r:id="rId8"/>
    <p:sldId id="349" r:id="rId9"/>
    <p:sldId id="390" r:id="rId10"/>
    <p:sldId id="350" r:id="rId11"/>
    <p:sldId id="351" r:id="rId12"/>
    <p:sldId id="352" r:id="rId13"/>
    <p:sldId id="353" r:id="rId14"/>
    <p:sldId id="354" r:id="rId15"/>
    <p:sldId id="355" r:id="rId16"/>
    <p:sldId id="356" r:id="rId17"/>
    <p:sldId id="357" r:id="rId18"/>
    <p:sldId id="359" r:id="rId19"/>
    <p:sldId id="360" r:id="rId20"/>
    <p:sldId id="361" r:id="rId21"/>
    <p:sldId id="413" r:id="rId22"/>
    <p:sldId id="363" r:id="rId23"/>
    <p:sldId id="364" r:id="rId24"/>
    <p:sldId id="366" r:id="rId25"/>
    <p:sldId id="367" r:id="rId26"/>
    <p:sldId id="368" r:id="rId27"/>
    <p:sldId id="369" r:id="rId28"/>
    <p:sldId id="370" r:id="rId29"/>
    <p:sldId id="417" r:id="rId30"/>
    <p:sldId id="371" r:id="rId31"/>
    <p:sldId id="418" r:id="rId32"/>
    <p:sldId id="372" r:id="rId33"/>
    <p:sldId id="373" r:id="rId34"/>
    <p:sldId id="374" r:id="rId35"/>
    <p:sldId id="426" r:id="rId36"/>
    <p:sldId id="375" r:id="rId37"/>
    <p:sldId id="376" r:id="rId38"/>
    <p:sldId id="377" r:id="rId39"/>
    <p:sldId id="378" r:id="rId40"/>
    <p:sldId id="380" r:id="rId41"/>
    <p:sldId id="379" r:id="rId42"/>
    <p:sldId id="381" r:id="rId43"/>
    <p:sldId id="382" r:id="rId44"/>
    <p:sldId id="383" r:id="rId45"/>
    <p:sldId id="384" r:id="rId46"/>
    <p:sldId id="385" r:id="rId47"/>
    <p:sldId id="414" r:id="rId48"/>
    <p:sldId id="386" r:id="rId49"/>
    <p:sldId id="387" r:id="rId50"/>
    <p:sldId id="419" r:id="rId51"/>
    <p:sldId id="388" r:id="rId52"/>
    <p:sldId id="389" r:id="rId53"/>
    <p:sldId id="391" r:id="rId54"/>
    <p:sldId id="429" r:id="rId55"/>
    <p:sldId id="392" r:id="rId56"/>
    <p:sldId id="430" r:id="rId57"/>
    <p:sldId id="420" r:id="rId58"/>
    <p:sldId id="393" r:id="rId59"/>
    <p:sldId id="394" r:id="rId60"/>
    <p:sldId id="427" r:id="rId61"/>
    <p:sldId id="395" r:id="rId62"/>
    <p:sldId id="416" r:id="rId63"/>
    <p:sldId id="396" r:id="rId64"/>
    <p:sldId id="397" r:id="rId65"/>
    <p:sldId id="421" r:id="rId66"/>
    <p:sldId id="422" r:id="rId67"/>
    <p:sldId id="428" r:id="rId68"/>
    <p:sldId id="398" r:id="rId69"/>
    <p:sldId id="399" r:id="rId70"/>
    <p:sldId id="400" r:id="rId71"/>
    <p:sldId id="402" r:id="rId72"/>
    <p:sldId id="403" r:id="rId73"/>
    <p:sldId id="404" r:id="rId74"/>
    <p:sldId id="405" r:id="rId75"/>
    <p:sldId id="406" r:id="rId76"/>
    <p:sldId id="424" r:id="rId77"/>
    <p:sldId id="425" r:id="rId78"/>
    <p:sldId id="431" r:id="rId79"/>
    <p:sldId id="412" r:id="rId80"/>
  </p:sldIdLst>
  <p:sldSz cx="14630400" cy="8229600"/>
  <p:notesSz cx="7099300" cy="10234613"/>
  <p:defaultText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E00"/>
    <a:srgbClr val="D62732"/>
    <a:srgbClr val="164194"/>
    <a:srgbClr val="A1157C"/>
    <a:srgbClr val="8AB5E1"/>
    <a:srgbClr val="00AB97"/>
    <a:srgbClr val="173058"/>
    <a:srgbClr val="DB3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7" autoAdjust="0"/>
    <p:restoredTop sz="97436" autoAdjust="0"/>
  </p:normalViewPr>
  <p:slideViewPr>
    <p:cSldViewPr snapToGrid="0">
      <p:cViewPr varScale="1">
        <p:scale>
          <a:sx n="90" d="100"/>
          <a:sy n="90" d="100"/>
        </p:scale>
        <p:origin x="672"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309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12E77671-4BCA-4DD4-9715-C527F007EDC1}" type="datetimeFigureOut">
              <a:rPr lang="it-IT" smtClean="0"/>
              <a:t>28/03/2025</a:t>
            </a:fld>
            <a:endParaRPr lang="it-IT"/>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B7989BA3-5E38-4A01-AA4A-1FFF667B474E}" type="slidenum">
              <a:rPr lang="it-IT" smtClean="0"/>
              <a:t>‹#›</a:t>
            </a:fld>
            <a:endParaRPr lang="it-IT"/>
          </a:p>
        </p:txBody>
      </p:sp>
    </p:spTree>
    <p:extLst>
      <p:ext uri="{BB962C8B-B14F-4D97-AF65-F5344CB8AC3E}">
        <p14:creationId xmlns:p14="http://schemas.microsoft.com/office/powerpoint/2010/main" val="4177620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DBB8B83-CC50-4E1B-B1D2-9CF4C2BE8D56}" type="datetimeFigureOut">
              <a:rPr lang="it-IT" smtClean="0"/>
              <a:t>28/03/2025</a:t>
            </a:fld>
            <a:endParaRPr lang="it-IT"/>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it-IT"/>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3B930AB-7020-4D82-9F6A-2E79C22EA906}" type="slidenum">
              <a:rPr lang="it-IT" smtClean="0"/>
              <a:t>‹#›</a:t>
            </a:fld>
            <a:endParaRPr lang="it-IT"/>
          </a:p>
        </p:txBody>
      </p:sp>
    </p:spTree>
    <p:extLst>
      <p:ext uri="{BB962C8B-B14F-4D97-AF65-F5344CB8AC3E}">
        <p14:creationId xmlns:p14="http://schemas.microsoft.com/office/powerpoint/2010/main" val="2980991030"/>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B930AB-7020-4D82-9F6A-2E79C22EA906}" type="slidenum">
              <a:rPr lang="it-IT" smtClean="0"/>
              <a:t>1</a:t>
            </a:fld>
            <a:endParaRPr lang="it-IT"/>
          </a:p>
        </p:txBody>
      </p:sp>
    </p:spTree>
    <p:extLst>
      <p:ext uri="{BB962C8B-B14F-4D97-AF65-F5344CB8AC3E}">
        <p14:creationId xmlns:p14="http://schemas.microsoft.com/office/powerpoint/2010/main" val="37561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930AB-7020-4D82-9F6A-2E79C22EA906}" type="slidenum">
              <a:rPr lang="it-IT" smtClean="0"/>
              <a:t>16</a:t>
            </a:fld>
            <a:endParaRPr lang="it-IT"/>
          </a:p>
        </p:txBody>
      </p:sp>
    </p:spTree>
    <p:extLst>
      <p:ext uri="{BB962C8B-B14F-4D97-AF65-F5344CB8AC3E}">
        <p14:creationId xmlns:p14="http://schemas.microsoft.com/office/powerpoint/2010/main" val="4271754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 1/2">
    <p:spTree>
      <p:nvGrpSpPr>
        <p:cNvPr id="1" name=""/>
        <p:cNvGrpSpPr/>
        <p:nvPr/>
      </p:nvGrpSpPr>
      <p:grpSpPr>
        <a:xfrm>
          <a:off x="0" y="0"/>
          <a:ext cx="0" cy="0"/>
          <a:chOff x="0" y="0"/>
          <a:chExt cx="0" cy="0"/>
        </a:xfrm>
      </p:grpSpPr>
      <p:sp>
        <p:nvSpPr>
          <p:cNvPr id="2" name="Rettangolo 1"/>
          <p:cNvSpPr/>
          <p:nvPr userDrawn="1"/>
        </p:nvSpPr>
        <p:spPr>
          <a:xfrm>
            <a:off x="293688" y="298450"/>
            <a:ext cx="14043025"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4120" y="3093720"/>
            <a:ext cx="2042160" cy="2042160"/>
          </a:xfrm>
          <a:prstGeom prst="rect">
            <a:avLst/>
          </a:prstGeom>
        </p:spPr>
      </p:pic>
    </p:spTree>
    <p:extLst>
      <p:ext uri="{BB962C8B-B14F-4D97-AF65-F5344CB8AC3E}">
        <p14:creationId xmlns:p14="http://schemas.microsoft.com/office/powerpoint/2010/main" val="8558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_b">
    <p:bg>
      <p:bgPr>
        <a:solidFill>
          <a:schemeClr val="tx1"/>
        </a:solidFill>
        <a:effectLst/>
      </p:bgPr>
    </p:bg>
    <p:spTree>
      <p:nvGrpSpPr>
        <p:cNvPr id="1" name=""/>
        <p:cNvGrpSpPr/>
        <p:nvPr/>
      </p:nvGrpSpPr>
      <p:grpSpPr>
        <a:xfrm>
          <a:off x="0" y="0"/>
          <a:ext cx="0" cy="0"/>
          <a:chOff x="0" y="0"/>
          <a:chExt cx="0" cy="0"/>
        </a:xfrm>
      </p:grpSpPr>
      <p:sp>
        <p:nvSpPr>
          <p:cNvPr id="12" name="Segnaposto immagine 2"/>
          <p:cNvSpPr>
            <a:spLocks noGrp="1"/>
          </p:cNvSpPr>
          <p:nvPr>
            <p:ph type="pic" sz="quarter" idx="17"/>
          </p:nvPr>
        </p:nvSpPr>
        <p:spPr>
          <a:xfrm>
            <a:off x="0" y="0"/>
            <a:ext cx="14630400" cy="8229600"/>
          </a:xfrm>
          <a:prstGeom prst="rect">
            <a:avLst/>
          </a:prstGeom>
          <a:noFill/>
        </p:spPr>
        <p:txBody>
          <a:bodyPr/>
          <a:lstStyle/>
          <a:p>
            <a:endParaRPr lang="it-IT" dirty="0"/>
          </a:p>
        </p:txBody>
      </p:sp>
      <p:sp>
        <p:nvSpPr>
          <p:cNvPr id="8" name="Rettangolo 1"/>
          <p:cNvSpPr/>
          <p:nvPr userDrawn="1"/>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testo 4"/>
          <p:cNvSpPr>
            <a:spLocks noGrp="1"/>
          </p:cNvSpPr>
          <p:nvPr>
            <p:ph type="body" sz="quarter" idx="14" hasCustomPrompt="1"/>
          </p:nvPr>
        </p:nvSpPr>
        <p:spPr>
          <a:xfrm>
            <a:off x="582613" y="7106455"/>
            <a:ext cx="6095773" cy="537358"/>
          </a:xfrm>
          <a:prstGeom prst="rect">
            <a:avLst/>
          </a:prstGeom>
        </p:spPr>
        <p:txBody>
          <a:bodyPr lIns="0" tIns="0" rIns="0" bIns="0" anchor="ctr"/>
          <a:lstStyle>
            <a:lvl1pPr marL="0" indent="0">
              <a:lnSpc>
                <a:spcPct val="100000"/>
              </a:lnSpc>
              <a:spcBef>
                <a:spcPts val="0"/>
              </a:spcBef>
              <a:buNone/>
              <a:defRPr sz="24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Image info</a:t>
            </a:r>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6068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1_b">
    <p:bg>
      <p:bgPr>
        <a:solidFill>
          <a:schemeClr val="tx1"/>
        </a:solidFill>
        <a:effectLst/>
      </p:bgPr>
    </p:bg>
    <p:spTree>
      <p:nvGrpSpPr>
        <p:cNvPr id="1" name=""/>
        <p:cNvGrpSpPr/>
        <p:nvPr/>
      </p:nvGrpSpPr>
      <p:grpSpPr>
        <a:xfrm>
          <a:off x="0" y="0"/>
          <a:ext cx="0" cy="0"/>
          <a:chOff x="0" y="0"/>
          <a:chExt cx="0" cy="0"/>
        </a:xfrm>
      </p:grpSpPr>
      <p:sp>
        <p:nvSpPr>
          <p:cNvPr id="15" name="Rettangolo 2"/>
          <p:cNvSpPr/>
          <p:nvPr userDrawn="1"/>
        </p:nvSpPr>
        <p:spPr>
          <a:xfrm>
            <a:off x="309138" y="298450"/>
            <a:ext cx="6861600" cy="7632700"/>
          </a:xfrm>
          <a:custGeom>
            <a:avLst/>
            <a:gdLst>
              <a:gd name="connsiteX0" fmla="*/ 0 w 6877050"/>
              <a:gd name="connsiteY0" fmla="*/ 0 h 7632700"/>
              <a:gd name="connsiteX1" fmla="*/ 6877050 w 6877050"/>
              <a:gd name="connsiteY1" fmla="*/ 0 h 7632700"/>
              <a:gd name="connsiteX2" fmla="*/ 6877050 w 6877050"/>
              <a:gd name="connsiteY2" fmla="*/ 76327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080334 w 6877050"/>
              <a:gd name="connsiteY2" fmla="*/ 6092658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914524 w 6877050"/>
              <a:gd name="connsiteY2" fmla="*/ 6557879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73335 w 6877050"/>
              <a:gd name="connsiteY2" fmla="*/ 6487857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1572 w 6877050"/>
              <a:gd name="connsiteY2" fmla="*/ 6541403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69501 w 6877050"/>
              <a:gd name="connsiteY2" fmla="*/ 64901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4590 w 6877050"/>
              <a:gd name="connsiteY2" fmla="*/ 6538385 h 7632700"/>
              <a:gd name="connsiteX3" fmla="*/ 0 w 6877050"/>
              <a:gd name="connsiteY3" fmla="*/ 7632700 h 7632700"/>
              <a:gd name="connsiteX4" fmla="*/ 0 w 6877050"/>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7632700">
                <a:moveTo>
                  <a:pt x="0" y="0"/>
                </a:moveTo>
                <a:lnTo>
                  <a:pt x="6877050" y="0"/>
                </a:lnTo>
                <a:lnTo>
                  <a:pt x="5884590" y="6538385"/>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userDrawn="1"/>
        </p:nvSpPr>
        <p:spPr>
          <a:xfrm>
            <a:off x="7473950" y="298450"/>
            <a:ext cx="6862764"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8616426" y="1235075"/>
            <a:ext cx="4577813" cy="509451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enim. Fusce est. Vivamus a </a:t>
            </a:r>
            <a:r>
              <a:rPr lang="it-IT" dirty="0" err="1"/>
              <a:t>tellus</a:t>
            </a:r>
            <a:r>
              <a:rPr lang="it-IT" dirty="0"/>
              <a:t>. </a:t>
            </a:r>
            <a:r>
              <a:rPr lang="it-IT" dirty="0" err="1"/>
              <a:t>Pellentesque</a:t>
            </a:r>
            <a:r>
              <a:rPr lang="it-IT" dirty="0"/>
              <a:t> habitant morbi tristique senectus et </a:t>
            </a:r>
            <a:r>
              <a:rPr lang="it-IT" dirty="0" err="1"/>
              <a:t>netu</a:t>
            </a:r>
            <a:r>
              <a:rPr lang="it-IT" dirty="0"/>
              <a:t>.</a:t>
            </a:r>
            <a:br>
              <a:rPr lang="it-IT" dirty="0"/>
            </a:br>
            <a:br>
              <a:rPr lang="it-IT" dirty="0"/>
            </a:b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Maecenas</a:t>
            </a:r>
            <a:r>
              <a:rPr lang="it-IT" dirty="0"/>
              <a:t> </a:t>
            </a:r>
            <a:r>
              <a:rPr lang="it-IT" dirty="0" err="1"/>
              <a:t>porttitor</a:t>
            </a:r>
            <a:r>
              <a:rPr lang="it-IT" dirty="0"/>
              <a:t> </a:t>
            </a:r>
            <a:r>
              <a:rPr lang="it-IT" dirty="0" err="1"/>
              <a:t>congue</a:t>
            </a:r>
            <a:r>
              <a:rPr lang="it-IT" dirty="0"/>
              <a:t> massa. </a:t>
            </a:r>
            <a:r>
              <a:rPr lang="it-IT" dirty="0" err="1"/>
              <a:t>Fusce</a:t>
            </a:r>
            <a:r>
              <a:rPr lang="it-IT" dirty="0"/>
              <a:t> </a:t>
            </a:r>
            <a:r>
              <a:rPr lang="it-IT" dirty="0" err="1"/>
              <a:t>posuere</a:t>
            </a:r>
            <a:r>
              <a:rPr lang="it-IT" dirty="0"/>
              <a:t>, </a:t>
            </a:r>
            <a:br>
              <a:rPr lang="it-IT" dirty="0"/>
            </a:br>
            <a:r>
              <a:rPr lang="it-IT" dirty="0"/>
              <a:t>magna </a:t>
            </a:r>
            <a:r>
              <a:rPr lang="it-IT" dirty="0" err="1"/>
              <a:t>sed</a:t>
            </a:r>
            <a:r>
              <a:rPr lang="it-IT" dirty="0"/>
              <a:t> pulvinar </a:t>
            </a:r>
            <a:r>
              <a:rPr lang="it-IT" dirty="0" err="1"/>
              <a:t>ultricies</a:t>
            </a:r>
            <a:r>
              <a:rPr lang="it-IT" dirty="0"/>
              <a:t>, </a:t>
            </a:r>
            <a:r>
              <a:rPr lang="it-IT" dirty="0" err="1"/>
              <a:t>purus</a:t>
            </a:r>
            <a:r>
              <a:rPr lang="it-IT" dirty="0"/>
              <a:t>.</a:t>
            </a:r>
          </a:p>
        </p:txBody>
      </p:sp>
      <p:sp>
        <p:nvSpPr>
          <p:cNvPr id="9" name="Segnaposto testo 4"/>
          <p:cNvSpPr>
            <a:spLocks noGrp="1"/>
          </p:cNvSpPr>
          <p:nvPr>
            <p:ph type="body" sz="quarter" idx="18" hasCustomPrompt="1"/>
          </p:nvPr>
        </p:nvSpPr>
        <p:spPr>
          <a:xfrm>
            <a:off x="1735138" y="4259263"/>
            <a:ext cx="4335461" cy="1209976"/>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sp>
        <p:nvSpPr>
          <p:cNvPr id="11" name="Title Placeholder 1"/>
          <p:cNvSpPr>
            <a:spLocks noGrp="1"/>
          </p:cNvSpPr>
          <p:nvPr>
            <p:ph type="title" hasCustomPrompt="1"/>
          </p:nvPr>
        </p:nvSpPr>
        <p:spPr>
          <a:xfrm>
            <a:off x="1735138" y="1235075"/>
            <a:ext cx="4335460" cy="2735263"/>
          </a:xfrm>
          <a:prstGeom prst="rect">
            <a:avLst/>
          </a:prstGeom>
        </p:spPr>
        <p:txBody>
          <a:bodyPr vert="horz" lIns="0" tIns="0" rIns="0" bIns="0" rtlCol="0" anchor="t">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733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2_b">
    <p:bg>
      <p:bgPr>
        <a:solidFill>
          <a:schemeClr val="tx1"/>
        </a:solidFill>
        <a:effectLst/>
      </p:bgPr>
    </p:bg>
    <p:spTree>
      <p:nvGrpSpPr>
        <p:cNvPr id="1" name=""/>
        <p:cNvGrpSpPr/>
        <p:nvPr/>
      </p:nvGrpSpPr>
      <p:grpSpPr>
        <a:xfrm>
          <a:off x="0" y="0"/>
          <a:ext cx="0" cy="0"/>
          <a:chOff x="0" y="0"/>
          <a:chExt cx="0" cy="0"/>
        </a:xfrm>
      </p:grpSpPr>
      <p:sp>
        <p:nvSpPr>
          <p:cNvPr id="23" name="Rettangolo 22"/>
          <p:cNvSpPr/>
          <p:nvPr userDrawn="1"/>
        </p:nvSpPr>
        <p:spPr>
          <a:xfrm>
            <a:off x="293688" y="3646488"/>
            <a:ext cx="6861600" cy="4284662"/>
          </a:xfrm>
          <a:custGeom>
            <a:avLst/>
            <a:gdLst>
              <a:gd name="connsiteX0" fmla="*/ 0 w 6877051"/>
              <a:gd name="connsiteY0" fmla="*/ 0 h 4284662"/>
              <a:gd name="connsiteX1" fmla="*/ 6877051 w 6877051"/>
              <a:gd name="connsiteY1" fmla="*/ 0 h 4284662"/>
              <a:gd name="connsiteX2" fmla="*/ 6877051 w 6877051"/>
              <a:gd name="connsiteY2" fmla="*/ 42846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5048251 w 6877051"/>
              <a:gd name="connsiteY2" fmla="*/ 24812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6216651 w 6877051"/>
              <a:gd name="connsiteY2" fmla="*/ 3624262 h 4284662"/>
              <a:gd name="connsiteX3" fmla="*/ 0 w 6877051"/>
              <a:gd name="connsiteY3" fmla="*/ 4284662 h 4284662"/>
              <a:gd name="connsiteX4" fmla="*/ 0 w 6877051"/>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1" h="4284662">
                <a:moveTo>
                  <a:pt x="0" y="0"/>
                </a:moveTo>
                <a:lnTo>
                  <a:pt x="6877051" y="0"/>
                </a:lnTo>
                <a:lnTo>
                  <a:pt x="6216651" y="3624262"/>
                </a:lnTo>
                <a:lnTo>
                  <a:pt x="0" y="42846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userDrawn="1"/>
        </p:nvSpPr>
        <p:spPr>
          <a:xfrm>
            <a:off x="7475113" y="3646488"/>
            <a:ext cx="6861600" cy="4284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egnaposto testo 4"/>
          <p:cNvSpPr>
            <a:spLocks noGrp="1"/>
          </p:cNvSpPr>
          <p:nvPr>
            <p:ph type="body" sz="quarter" idx="23" hasCustomPrompt="1"/>
          </p:nvPr>
        </p:nvSpPr>
        <p:spPr>
          <a:xfrm>
            <a:off x="619126" y="5207000"/>
            <a:ext cx="5422446" cy="1560901"/>
          </a:xfrm>
          <a:prstGeom prst="rect">
            <a:avLst/>
          </a:prstGeom>
        </p:spPr>
        <p:txBody>
          <a:bodyPr lIns="0" tIns="0" rIns="0" bIns="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26" name="Segnaposto testo 4"/>
          <p:cNvSpPr>
            <a:spLocks noGrp="1"/>
          </p:cNvSpPr>
          <p:nvPr>
            <p:ph type="body" sz="quarter" idx="24" hasCustomPrompt="1"/>
          </p:nvPr>
        </p:nvSpPr>
        <p:spPr>
          <a:xfrm>
            <a:off x="1735138" y="3970338"/>
            <a:ext cx="4306433"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
        <p:nvSpPr>
          <p:cNvPr id="22" name="Rettangolo 21"/>
          <p:cNvSpPr/>
          <p:nvPr userDrawn="1"/>
        </p:nvSpPr>
        <p:spPr>
          <a:xfrm>
            <a:off x="293688" y="298450"/>
            <a:ext cx="14043025" cy="302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Placeholder 1"/>
          <p:cNvSpPr>
            <a:spLocks noGrp="1"/>
          </p:cNvSpPr>
          <p:nvPr>
            <p:ph type="title" hasCustomPrompt="1"/>
          </p:nvPr>
        </p:nvSpPr>
        <p:spPr>
          <a:xfrm>
            <a:off x="1735138" y="1972810"/>
            <a:ext cx="12312649" cy="677204"/>
          </a:xfrm>
          <a:prstGeom prst="rect">
            <a:avLst/>
          </a:prstGeom>
        </p:spPr>
        <p:txBody>
          <a:bodyPr vert="horz" lIns="0" tIns="0" rIns="0" bIns="0" rtlCol="0" anchor="t">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 1 LINE</a:t>
            </a:r>
            <a:endParaRPr lang="it-IT" dirty="0"/>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17" name="Segnaposto testo 4"/>
          <p:cNvSpPr>
            <a:spLocks noGrp="1"/>
          </p:cNvSpPr>
          <p:nvPr>
            <p:ph type="body" sz="quarter" idx="25" hasCustomPrompt="1"/>
          </p:nvPr>
        </p:nvSpPr>
        <p:spPr>
          <a:xfrm>
            <a:off x="7800551" y="5207000"/>
            <a:ext cx="5422446" cy="1560901"/>
          </a:xfrm>
          <a:prstGeom prst="rect">
            <a:avLst/>
          </a:prstGeom>
        </p:spPr>
        <p:txBody>
          <a:bodyPr lIns="0" tIns="0" rIns="0" bIns="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18" name="Segnaposto testo 4"/>
          <p:cNvSpPr>
            <a:spLocks noGrp="1"/>
          </p:cNvSpPr>
          <p:nvPr>
            <p:ph type="body" sz="quarter" idx="26" hasCustomPrompt="1"/>
          </p:nvPr>
        </p:nvSpPr>
        <p:spPr>
          <a:xfrm>
            <a:off x="8916563" y="3970338"/>
            <a:ext cx="4306433"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Tree>
    <p:extLst>
      <p:ext uri="{BB962C8B-B14F-4D97-AF65-F5344CB8AC3E}">
        <p14:creationId xmlns:p14="http://schemas.microsoft.com/office/powerpoint/2010/main" val="1103209023"/>
      </p:ext>
    </p:extLst>
  </p:cSld>
  <p:clrMapOvr>
    <a:masterClrMapping/>
  </p:clrMapOvr>
  <p:extLst>
    <p:ext uri="{DCECCB84-F9BA-43D5-87BE-67443E8EF086}">
      <p15:sldGuideLst xmlns:p15="http://schemas.microsoft.com/office/powerpoint/2012/main">
        <p15:guide id="1" orient="horz" pos="2297" userDrawn="1">
          <p15:clr>
            <a:srgbClr val="FBAE40"/>
          </p15:clr>
        </p15:guide>
        <p15:guide id="2" orient="horz" pos="20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o_b">
    <p:bg>
      <p:bgPr>
        <a:solidFill>
          <a:schemeClr val="tx1"/>
        </a:solidFill>
        <a:effectLst/>
      </p:bgPr>
    </p:bg>
    <p:spTree>
      <p:nvGrpSpPr>
        <p:cNvPr id="1" name=""/>
        <p:cNvGrpSpPr/>
        <p:nvPr/>
      </p:nvGrpSpPr>
      <p:grpSpPr>
        <a:xfrm>
          <a:off x="0" y="0"/>
          <a:ext cx="0" cy="0"/>
          <a:chOff x="0" y="0"/>
          <a:chExt cx="0" cy="0"/>
        </a:xfrm>
      </p:grpSpPr>
      <p:sp>
        <p:nvSpPr>
          <p:cNvPr id="34" name="Rettangolo 33"/>
          <p:cNvSpPr/>
          <p:nvPr userDrawn="1"/>
        </p:nvSpPr>
        <p:spPr>
          <a:xfrm>
            <a:off x="293688" y="1896894"/>
            <a:ext cx="6861600" cy="603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userDrawn="1"/>
        </p:nvSpPr>
        <p:spPr>
          <a:xfrm>
            <a:off x="293689" y="298451"/>
            <a:ext cx="14043024" cy="1295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userDrawn="1"/>
        </p:nvSpPr>
        <p:spPr>
          <a:xfrm>
            <a:off x="7475113" y="1897550"/>
            <a:ext cx="6861600" cy="6033600"/>
          </a:xfrm>
          <a:custGeom>
            <a:avLst/>
            <a:gdLst>
              <a:gd name="connsiteX0" fmla="*/ 0 w 6842125"/>
              <a:gd name="connsiteY0" fmla="*/ 0 h 6017631"/>
              <a:gd name="connsiteX1" fmla="*/ 6842125 w 6842125"/>
              <a:gd name="connsiteY1" fmla="*/ 0 h 6017631"/>
              <a:gd name="connsiteX2" fmla="*/ 6842125 w 6842125"/>
              <a:gd name="connsiteY2" fmla="*/ 6017631 h 6017631"/>
              <a:gd name="connsiteX3" fmla="*/ 0 w 6842125"/>
              <a:gd name="connsiteY3" fmla="*/ 6017631 h 6017631"/>
              <a:gd name="connsiteX4" fmla="*/ 0 w 6842125"/>
              <a:gd name="connsiteY4" fmla="*/ 0 h 6017631"/>
              <a:gd name="connsiteX0" fmla="*/ 0 w 6842125"/>
              <a:gd name="connsiteY0" fmla="*/ 0 h 6017631"/>
              <a:gd name="connsiteX1" fmla="*/ 6842125 w 6842125"/>
              <a:gd name="connsiteY1" fmla="*/ 0 h 6017631"/>
              <a:gd name="connsiteX2" fmla="*/ 6842125 w 6842125"/>
              <a:gd name="connsiteY2" fmla="*/ 6017631 h 6017631"/>
              <a:gd name="connsiteX3" fmla="*/ 866775 w 6842125"/>
              <a:gd name="connsiteY3" fmla="*/ 5084181 h 6017631"/>
              <a:gd name="connsiteX4" fmla="*/ 0 w 6842125"/>
              <a:gd name="connsiteY4" fmla="*/ 0 h 601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6017631">
                <a:moveTo>
                  <a:pt x="0" y="0"/>
                </a:moveTo>
                <a:lnTo>
                  <a:pt x="6842125" y="0"/>
                </a:lnTo>
                <a:lnTo>
                  <a:pt x="6842125" y="6017631"/>
                </a:lnTo>
                <a:lnTo>
                  <a:pt x="866775" y="508418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3446867"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9" name="Segnaposto testo 4"/>
          <p:cNvSpPr>
            <a:spLocks noGrp="1"/>
          </p:cNvSpPr>
          <p:nvPr>
            <p:ph type="body" sz="quarter" idx="18" hasCustomPrompt="1"/>
          </p:nvPr>
        </p:nvSpPr>
        <p:spPr>
          <a:xfrm>
            <a:off x="3446867" y="2193132"/>
            <a:ext cx="3420000" cy="782994"/>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3" name="Segnaposto immagine 2"/>
          <p:cNvSpPr>
            <a:spLocks noGrp="1"/>
          </p:cNvSpPr>
          <p:nvPr>
            <p:ph type="pic" sz="quarter" idx="23"/>
          </p:nvPr>
        </p:nvSpPr>
        <p:spPr>
          <a:xfrm>
            <a:off x="584200" y="219313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txBody>
          <a:bodyPr/>
          <a:lstStyle/>
          <a:p>
            <a:endParaRPr lang="it-IT" dirty="0"/>
          </a:p>
        </p:txBody>
      </p:sp>
      <p:sp>
        <p:nvSpPr>
          <p:cNvPr id="16" name="Segnaposto testo 4"/>
          <p:cNvSpPr>
            <a:spLocks noGrp="1"/>
          </p:cNvSpPr>
          <p:nvPr>
            <p:ph type="body" sz="quarter" idx="24" hasCustomPrompt="1"/>
          </p:nvPr>
        </p:nvSpPr>
        <p:spPr>
          <a:xfrm>
            <a:off x="3446867" y="3405113"/>
            <a:ext cx="3420000" cy="25173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17" name="Segnaposto testo 4"/>
          <p:cNvSpPr>
            <a:spLocks noGrp="1"/>
          </p:cNvSpPr>
          <p:nvPr>
            <p:ph type="body" sz="quarter" idx="25" hasCustomPrompt="1"/>
          </p:nvPr>
        </p:nvSpPr>
        <p:spPr>
          <a:xfrm>
            <a:off x="3446867" y="3860509"/>
            <a:ext cx="3420000" cy="25878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18" name="Segnaposto testo 4"/>
          <p:cNvSpPr>
            <a:spLocks noGrp="1"/>
          </p:cNvSpPr>
          <p:nvPr>
            <p:ph type="body" sz="quarter" idx="26" hasCustomPrompt="1"/>
          </p:nvPr>
        </p:nvSpPr>
        <p:spPr>
          <a:xfrm>
            <a:off x="3446867" y="4318945"/>
            <a:ext cx="3420000" cy="271909"/>
          </a:xfrm>
          <a:prstGeom prst="rect">
            <a:avLst/>
          </a:prstGeom>
        </p:spPr>
        <p:txBody>
          <a:bodyPr lIns="0" tIns="0" rIns="0" bIns="0"/>
          <a:lstStyle>
            <a:lvl1pPr marL="0" indent="0">
              <a:lnSpc>
                <a:spcPct val="100000"/>
              </a:lnSpc>
              <a:spcBef>
                <a:spcPts val="0"/>
              </a:spcBef>
              <a:buNone/>
              <a:defRPr sz="1800" b="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
        <p:nvSpPr>
          <p:cNvPr id="35" name="Segnaposto immagine 2"/>
          <p:cNvSpPr>
            <a:spLocks noGrp="1"/>
          </p:cNvSpPr>
          <p:nvPr>
            <p:ph type="pic" sz="quarter" idx="33"/>
          </p:nvPr>
        </p:nvSpPr>
        <p:spPr>
          <a:xfrm>
            <a:off x="7820474" y="224737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95300 w 2301875"/>
              <a:gd name="connsiteY3" fmla="*/ 268657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89439 w 2301875"/>
              <a:gd name="connsiteY3" fmla="*/ 2668993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2301875" y="0"/>
                </a:lnTo>
                <a:lnTo>
                  <a:pt x="2301875" y="2972328"/>
                </a:lnTo>
                <a:lnTo>
                  <a:pt x="489439" y="2668993"/>
                </a:lnTo>
                <a:lnTo>
                  <a:pt x="0" y="0"/>
                </a:lnTo>
                <a:close/>
              </a:path>
            </a:pathLst>
          </a:custGeom>
        </p:spPr>
        <p:txBody>
          <a:bodyPr/>
          <a:lstStyle/>
          <a:p>
            <a:endParaRPr lang="it-IT" dirty="0"/>
          </a:p>
        </p:txBody>
      </p:sp>
      <p:pic>
        <p:nvPicPr>
          <p:cNvPr id="20" name="Immagin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25" name="Segnaposto testo 4"/>
          <p:cNvSpPr>
            <a:spLocks noGrp="1"/>
          </p:cNvSpPr>
          <p:nvPr>
            <p:ph type="body" sz="quarter" idx="34" hasCustomPrompt="1"/>
          </p:nvPr>
        </p:nvSpPr>
        <p:spPr>
          <a:xfrm>
            <a:off x="10628292"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26" name="Segnaposto testo 4"/>
          <p:cNvSpPr>
            <a:spLocks noGrp="1"/>
          </p:cNvSpPr>
          <p:nvPr>
            <p:ph type="body" sz="quarter" idx="35" hasCustomPrompt="1"/>
          </p:nvPr>
        </p:nvSpPr>
        <p:spPr>
          <a:xfrm>
            <a:off x="10628292" y="2193132"/>
            <a:ext cx="3420000" cy="782994"/>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27" name="Segnaposto testo 4"/>
          <p:cNvSpPr>
            <a:spLocks noGrp="1"/>
          </p:cNvSpPr>
          <p:nvPr>
            <p:ph type="body" sz="quarter" idx="36" hasCustomPrompt="1"/>
          </p:nvPr>
        </p:nvSpPr>
        <p:spPr>
          <a:xfrm>
            <a:off x="10628292" y="3405113"/>
            <a:ext cx="3420000" cy="25173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28" name="Segnaposto testo 4"/>
          <p:cNvSpPr>
            <a:spLocks noGrp="1"/>
          </p:cNvSpPr>
          <p:nvPr>
            <p:ph type="body" sz="quarter" idx="37" hasCustomPrompt="1"/>
          </p:nvPr>
        </p:nvSpPr>
        <p:spPr>
          <a:xfrm>
            <a:off x="10628292" y="3860509"/>
            <a:ext cx="3420000" cy="258784"/>
          </a:xfrm>
          <a:prstGeom prst="rect">
            <a:avLst/>
          </a:prstGeom>
        </p:spPr>
        <p:txBody>
          <a:bodyPr lIns="0" tIns="0" rIns="0" bIns="0"/>
          <a:lstStyle>
            <a:lvl1pPr marL="0" indent="0">
              <a:lnSpc>
                <a:spcPct val="100000"/>
              </a:lnSpc>
              <a:spcBef>
                <a:spcPts val="0"/>
              </a:spcBef>
              <a:buNone/>
              <a:defRPr sz="18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29" name="Segnaposto testo 4"/>
          <p:cNvSpPr>
            <a:spLocks noGrp="1"/>
          </p:cNvSpPr>
          <p:nvPr>
            <p:ph type="body" sz="quarter" idx="38" hasCustomPrompt="1"/>
          </p:nvPr>
        </p:nvSpPr>
        <p:spPr>
          <a:xfrm>
            <a:off x="10628292" y="4318945"/>
            <a:ext cx="3420000" cy="271909"/>
          </a:xfrm>
          <a:prstGeom prst="rect">
            <a:avLst/>
          </a:prstGeom>
        </p:spPr>
        <p:txBody>
          <a:bodyPr lIns="0" tIns="0" rIns="0" bIns="0"/>
          <a:lstStyle>
            <a:lvl1pPr marL="0" indent="0">
              <a:lnSpc>
                <a:spcPct val="100000"/>
              </a:lnSpc>
              <a:spcBef>
                <a:spcPts val="0"/>
              </a:spcBef>
              <a:buNone/>
              <a:defRPr sz="1800" b="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Tree>
    <p:extLst>
      <p:ext uri="{BB962C8B-B14F-4D97-AF65-F5344CB8AC3E}">
        <p14:creationId xmlns:p14="http://schemas.microsoft.com/office/powerpoint/2010/main" val="1979820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multiple_b">
    <p:spTree>
      <p:nvGrpSpPr>
        <p:cNvPr id="1" name=""/>
        <p:cNvGrpSpPr/>
        <p:nvPr/>
      </p:nvGrpSpPr>
      <p:grpSpPr>
        <a:xfrm>
          <a:off x="0" y="0"/>
          <a:ext cx="0" cy="0"/>
          <a:chOff x="0" y="0"/>
          <a:chExt cx="0" cy="0"/>
        </a:xfrm>
      </p:grpSpPr>
      <p:sp>
        <p:nvSpPr>
          <p:cNvPr id="10" name="Segnaposto immagine 6"/>
          <p:cNvSpPr>
            <a:spLocks noGrp="1"/>
          </p:cNvSpPr>
          <p:nvPr>
            <p:ph type="pic" sz="quarter" idx="20"/>
          </p:nvPr>
        </p:nvSpPr>
        <p:spPr>
          <a:xfrm>
            <a:off x="309138" y="333376"/>
            <a:ext cx="6861600" cy="3636962"/>
          </a:xfrm>
          <a:prstGeom prst="rect">
            <a:avLst/>
          </a:prstGeom>
        </p:spPr>
        <p:txBody>
          <a:bodyPr/>
          <a:lstStyle/>
          <a:p>
            <a:endParaRPr lang="it-IT" dirty="0"/>
          </a:p>
        </p:txBody>
      </p:sp>
      <p:sp>
        <p:nvSpPr>
          <p:cNvPr id="7" name="Segnaposto immagine 6"/>
          <p:cNvSpPr>
            <a:spLocks noGrp="1"/>
          </p:cNvSpPr>
          <p:nvPr>
            <p:ph type="pic" sz="quarter" idx="11"/>
          </p:nvPr>
        </p:nvSpPr>
        <p:spPr>
          <a:xfrm>
            <a:off x="309138" y="4290088"/>
            <a:ext cx="6861600" cy="3641062"/>
          </a:xfrm>
          <a:custGeom>
            <a:avLst/>
            <a:gdLst>
              <a:gd name="connsiteX0" fmla="*/ 0 w 6877050"/>
              <a:gd name="connsiteY0" fmla="*/ 0 h 3641062"/>
              <a:gd name="connsiteX1" fmla="*/ 6877050 w 6877050"/>
              <a:gd name="connsiteY1" fmla="*/ 0 h 3641062"/>
              <a:gd name="connsiteX2" fmla="*/ 6877050 w 6877050"/>
              <a:gd name="connsiteY2" fmla="*/ 3641062 h 3641062"/>
              <a:gd name="connsiteX3" fmla="*/ 0 w 6877050"/>
              <a:gd name="connsiteY3" fmla="*/ 3641062 h 3641062"/>
              <a:gd name="connsiteX4" fmla="*/ 0 w 6877050"/>
              <a:gd name="connsiteY4" fmla="*/ 0 h 3641062"/>
              <a:gd name="connsiteX0" fmla="*/ 0 w 6877050"/>
              <a:gd name="connsiteY0" fmla="*/ 0 h 3641062"/>
              <a:gd name="connsiteX1" fmla="*/ 6318250 w 6877050"/>
              <a:gd name="connsiteY1" fmla="*/ 546100 h 3641062"/>
              <a:gd name="connsiteX2" fmla="*/ 6877050 w 6877050"/>
              <a:gd name="connsiteY2" fmla="*/ 3641062 h 3641062"/>
              <a:gd name="connsiteX3" fmla="*/ 0 w 6877050"/>
              <a:gd name="connsiteY3" fmla="*/ 3641062 h 3641062"/>
              <a:gd name="connsiteX4" fmla="*/ 0 w 6877050"/>
              <a:gd name="connsiteY4" fmla="*/ 0 h 3641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3641062">
                <a:moveTo>
                  <a:pt x="0" y="0"/>
                </a:moveTo>
                <a:lnTo>
                  <a:pt x="6318250" y="546100"/>
                </a:lnTo>
                <a:lnTo>
                  <a:pt x="6877050" y="3641062"/>
                </a:lnTo>
                <a:lnTo>
                  <a:pt x="0" y="3641062"/>
                </a:lnTo>
                <a:lnTo>
                  <a:pt x="0" y="0"/>
                </a:lnTo>
                <a:close/>
              </a:path>
            </a:pathLst>
          </a:custGeom>
        </p:spPr>
        <p:txBody>
          <a:bodyPr/>
          <a:lstStyle/>
          <a:p>
            <a:endParaRPr lang="it-IT" dirty="0"/>
          </a:p>
        </p:txBody>
      </p:sp>
      <p:sp>
        <p:nvSpPr>
          <p:cNvPr id="14" name="Segnaposto immagine 6"/>
          <p:cNvSpPr>
            <a:spLocks noGrp="1"/>
          </p:cNvSpPr>
          <p:nvPr>
            <p:ph type="pic" sz="quarter" idx="18"/>
          </p:nvPr>
        </p:nvSpPr>
        <p:spPr>
          <a:xfrm>
            <a:off x="7475113" y="298450"/>
            <a:ext cx="6861600" cy="3671888"/>
          </a:xfrm>
          <a:custGeom>
            <a:avLst/>
            <a:gdLst>
              <a:gd name="connsiteX0" fmla="*/ 0 w 6842125"/>
              <a:gd name="connsiteY0" fmla="*/ 0 h 3671888"/>
              <a:gd name="connsiteX1" fmla="*/ 6842125 w 6842125"/>
              <a:gd name="connsiteY1" fmla="*/ 0 h 3671888"/>
              <a:gd name="connsiteX2" fmla="*/ 6842125 w 6842125"/>
              <a:gd name="connsiteY2" fmla="*/ 3671888 h 3671888"/>
              <a:gd name="connsiteX3" fmla="*/ 0 w 6842125"/>
              <a:gd name="connsiteY3" fmla="*/ 3671888 h 3671888"/>
              <a:gd name="connsiteX4" fmla="*/ 0 w 6842125"/>
              <a:gd name="connsiteY4" fmla="*/ 0 h 3671888"/>
              <a:gd name="connsiteX0" fmla="*/ 533400 w 6842125"/>
              <a:gd name="connsiteY0" fmla="*/ 596900 h 3671888"/>
              <a:gd name="connsiteX1" fmla="*/ 6842125 w 6842125"/>
              <a:gd name="connsiteY1" fmla="*/ 0 h 3671888"/>
              <a:gd name="connsiteX2" fmla="*/ 6842125 w 6842125"/>
              <a:gd name="connsiteY2" fmla="*/ 3671888 h 3671888"/>
              <a:gd name="connsiteX3" fmla="*/ 0 w 6842125"/>
              <a:gd name="connsiteY3" fmla="*/ 3671888 h 3671888"/>
              <a:gd name="connsiteX4" fmla="*/ 533400 w 6842125"/>
              <a:gd name="connsiteY4" fmla="*/ 596900 h 3671888"/>
              <a:gd name="connsiteX0" fmla="*/ 1409700 w 6842125"/>
              <a:gd name="connsiteY0" fmla="*/ 1905000 h 3671888"/>
              <a:gd name="connsiteX1" fmla="*/ 6842125 w 6842125"/>
              <a:gd name="connsiteY1" fmla="*/ 0 h 3671888"/>
              <a:gd name="connsiteX2" fmla="*/ 6842125 w 6842125"/>
              <a:gd name="connsiteY2" fmla="*/ 3671888 h 3671888"/>
              <a:gd name="connsiteX3" fmla="*/ 0 w 6842125"/>
              <a:gd name="connsiteY3" fmla="*/ 3671888 h 3671888"/>
              <a:gd name="connsiteX4" fmla="*/ 1409700 w 6842125"/>
              <a:gd name="connsiteY4" fmla="*/ 1905000 h 3671888"/>
              <a:gd name="connsiteX0" fmla="*/ 520700 w 6842125"/>
              <a:gd name="connsiteY0" fmla="*/ 546100 h 3671888"/>
              <a:gd name="connsiteX1" fmla="*/ 6842125 w 6842125"/>
              <a:gd name="connsiteY1" fmla="*/ 0 h 3671888"/>
              <a:gd name="connsiteX2" fmla="*/ 6842125 w 6842125"/>
              <a:gd name="connsiteY2" fmla="*/ 3671888 h 3671888"/>
              <a:gd name="connsiteX3" fmla="*/ 0 w 6842125"/>
              <a:gd name="connsiteY3" fmla="*/ 3671888 h 3671888"/>
              <a:gd name="connsiteX4" fmla="*/ 520700 w 6842125"/>
              <a:gd name="connsiteY4" fmla="*/ 546100 h 367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71888">
                <a:moveTo>
                  <a:pt x="520700" y="546100"/>
                </a:moveTo>
                <a:lnTo>
                  <a:pt x="6842125" y="0"/>
                </a:lnTo>
                <a:lnTo>
                  <a:pt x="6842125" y="3671888"/>
                </a:lnTo>
                <a:lnTo>
                  <a:pt x="0" y="3671888"/>
                </a:lnTo>
                <a:lnTo>
                  <a:pt x="520700" y="546100"/>
                </a:lnTo>
                <a:close/>
              </a:path>
            </a:pathLst>
          </a:custGeom>
        </p:spPr>
        <p:txBody>
          <a:bodyPr/>
          <a:lstStyle/>
          <a:p>
            <a:endParaRPr lang="it-IT" dirty="0"/>
          </a:p>
        </p:txBody>
      </p:sp>
      <p:sp>
        <p:nvSpPr>
          <p:cNvPr id="15" name="Segnaposto immagine 6"/>
          <p:cNvSpPr>
            <a:spLocks noGrp="1"/>
          </p:cNvSpPr>
          <p:nvPr>
            <p:ph type="pic" sz="quarter" idx="19"/>
          </p:nvPr>
        </p:nvSpPr>
        <p:spPr>
          <a:xfrm>
            <a:off x="7475113" y="4294188"/>
            <a:ext cx="6861600" cy="3636962"/>
          </a:xfrm>
          <a:prstGeom prst="rect">
            <a:avLst/>
          </a:prstGeom>
        </p:spPr>
        <p:txBody>
          <a:bodyPr/>
          <a:lstStyle/>
          <a:p>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29619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_b">
    <p:bg>
      <p:bgPr>
        <a:solidFill>
          <a:schemeClr val="tx1"/>
        </a:solidFill>
        <a:effectLst/>
      </p:bgPr>
    </p:bg>
    <p:spTree>
      <p:nvGrpSpPr>
        <p:cNvPr id="1" name=""/>
        <p:cNvGrpSpPr/>
        <p:nvPr/>
      </p:nvGrpSpPr>
      <p:grpSpPr>
        <a:xfrm>
          <a:off x="0" y="0"/>
          <a:ext cx="0" cy="0"/>
          <a:chOff x="0" y="0"/>
          <a:chExt cx="0" cy="0"/>
        </a:xfrm>
      </p:grpSpPr>
      <p:sp>
        <p:nvSpPr>
          <p:cNvPr id="17" name="Rettangolo 16"/>
          <p:cNvSpPr/>
          <p:nvPr userDrawn="1"/>
        </p:nvSpPr>
        <p:spPr>
          <a:xfrm>
            <a:off x="293689" y="298450"/>
            <a:ext cx="14043024"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99794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86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8186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w">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716775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image_2_w">
    <p:bg>
      <p:bgPr>
        <a:solidFill>
          <a:schemeClr val="tx1"/>
        </a:solidFill>
        <a:effectLst/>
      </p:bgPr>
    </p:bg>
    <p:spTree>
      <p:nvGrpSpPr>
        <p:cNvPr id="1" name=""/>
        <p:cNvGrpSpPr/>
        <p:nvPr/>
      </p:nvGrpSpPr>
      <p:grpSpPr>
        <a:xfrm>
          <a:off x="0" y="0"/>
          <a:ext cx="0" cy="0"/>
          <a:chOff x="0" y="0"/>
          <a:chExt cx="0" cy="0"/>
        </a:xfrm>
      </p:grpSpPr>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72008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2/2">
    <p:spTree>
      <p:nvGrpSpPr>
        <p:cNvPr id="1" name=""/>
        <p:cNvGrpSpPr/>
        <p:nvPr/>
      </p:nvGrpSpPr>
      <p:grpSpPr>
        <a:xfrm>
          <a:off x="0" y="0"/>
          <a:ext cx="0" cy="0"/>
          <a:chOff x="0" y="0"/>
          <a:chExt cx="0" cy="0"/>
        </a:xfrm>
      </p:grpSpPr>
      <p:sp>
        <p:nvSpPr>
          <p:cNvPr id="2"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Placeholder 1"/>
          <p:cNvSpPr>
            <a:spLocks noGrp="1"/>
          </p:cNvSpPr>
          <p:nvPr>
            <p:ph type="title" hasCustomPrompt="1"/>
          </p:nvPr>
        </p:nvSpPr>
        <p:spPr>
          <a:xfrm>
            <a:off x="1987336" y="3323431"/>
            <a:ext cx="10655729" cy="1582738"/>
          </a:xfrm>
          <a:prstGeom prst="rect">
            <a:avLst/>
          </a:prstGeom>
        </p:spPr>
        <p:txBody>
          <a:bodyPr vert="horz" lIns="91440" tIns="45720" rIns="91440" bIns="45720" rtlCol="0" anchor="ctr" anchorCtr="0">
            <a:noAutofit/>
          </a:bodyPr>
          <a:lstStyle>
            <a:lvl1pPr algn="ctr">
              <a:defRPr sz="6000" b="1">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1008000" cy="1008000"/>
          </a:xfrm>
          <a:prstGeom prst="rect">
            <a:avLst/>
          </a:prstGeom>
        </p:spPr>
      </p:pic>
    </p:spTree>
    <p:extLst>
      <p:ext uri="{BB962C8B-B14F-4D97-AF65-F5344CB8AC3E}">
        <p14:creationId xmlns:p14="http://schemas.microsoft.com/office/powerpoint/2010/main" val="256407279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image_1_w">
    <p:bg>
      <p:bgPr>
        <a:solidFill>
          <a:schemeClr val="tx1"/>
        </a:solidFill>
        <a:effectLst/>
      </p:bgPr>
    </p:bg>
    <p:spTree>
      <p:nvGrpSpPr>
        <p:cNvPr id="1" name=""/>
        <p:cNvGrpSpPr/>
        <p:nvPr/>
      </p:nvGrpSpPr>
      <p:grpSpPr>
        <a:xfrm>
          <a:off x="0" y="0"/>
          <a:ext cx="0" cy="0"/>
          <a:chOff x="0" y="0"/>
          <a:chExt cx="0" cy="0"/>
        </a:xfrm>
      </p:grpSpPr>
      <p:sp>
        <p:nvSpPr>
          <p:cNvPr id="16" name="Segnaposto testo 4"/>
          <p:cNvSpPr>
            <a:spLocks noGrp="1"/>
          </p:cNvSpPr>
          <p:nvPr>
            <p:ph type="body" sz="quarter" idx="15" hasCustomPrompt="1"/>
          </p:nvPr>
        </p:nvSpPr>
        <p:spPr>
          <a:xfrm>
            <a:off x="582613" y="4259263"/>
            <a:ext cx="6588125" cy="3384550"/>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a:t>
            </a:r>
            <a:br>
              <a:rPr lang="it-IT" dirty="0"/>
            </a:br>
            <a:br>
              <a:rPr lang="it-IT" dirty="0"/>
            </a:br>
            <a:r>
              <a:rPr lang="it-IT" dirty="0" err="1"/>
              <a:t>Pellentesque</a:t>
            </a:r>
            <a:r>
              <a:rPr lang="it-IT" dirty="0"/>
              <a:t> habitant morbi tristique senectus et netus et malesuada fames ac turpis egestas. Proin pharetra nonummy pede. Mauris et orci. Lorem ipsum dolor sit amet, consectetuer adipiscing elit. </a:t>
            </a:r>
            <a:r>
              <a:rPr lang="it-IT" dirty="0" err="1"/>
              <a:t>Maecenas</a:t>
            </a:r>
            <a:r>
              <a:rPr lang="it-IT" dirty="0"/>
              <a:t> </a:t>
            </a:r>
            <a:r>
              <a:rPr lang="it-IT" dirty="0" err="1"/>
              <a:t>porttitor</a:t>
            </a:r>
            <a:r>
              <a:rPr lang="it-IT" dirty="0"/>
              <a:t>.</a:t>
            </a:r>
          </a:p>
        </p:txBody>
      </p:sp>
      <p:sp>
        <p:nvSpPr>
          <p:cNvPr id="11" name="Title Placeholder 1"/>
          <p:cNvSpPr>
            <a:spLocks noGrp="1"/>
          </p:cNvSpPr>
          <p:nvPr>
            <p:ph type="title" hasCustomPrompt="1"/>
          </p:nvPr>
        </p:nvSpPr>
        <p:spPr>
          <a:xfrm>
            <a:off x="1735138" y="1235075"/>
            <a:ext cx="54356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2 LINES</a:t>
            </a:r>
            <a:endParaRPr lang="it-IT" dirty="0"/>
          </a:p>
        </p:txBody>
      </p:sp>
      <p:sp>
        <p:nvSpPr>
          <p:cNvPr id="15" name="Segnaposto immagine 2"/>
          <p:cNvSpPr>
            <a:spLocks noGrp="1"/>
          </p:cNvSpPr>
          <p:nvPr>
            <p:ph type="pic" sz="quarter" idx="18"/>
          </p:nvPr>
        </p:nvSpPr>
        <p:spPr>
          <a:xfrm>
            <a:off x="7473950"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68037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image_2_w">
    <p:spTree>
      <p:nvGrpSpPr>
        <p:cNvPr id="1" name=""/>
        <p:cNvGrpSpPr/>
        <p:nvPr/>
      </p:nvGrpSpPr>
      <p:grpSpPr>
        <a:xfrm>
          <a:off x="0" y="0"/>
          <a:ext cx="0" cy="0"/>
          <a:chOff x="0" y="0"/>
          <a:chExt cx="0" cy="0"/>
        </a:xfrm>
      </p:grpSpPr>
      <p:sp>
        <p:nvSpPr>
          <p:cNvPr id="18" name="Rettangolo 17"/>
          <p:cNvSpPr/>
          <p:nvPr userDrawn="1"/>
        </p:nvSpPr>
        <p:spPr>
          <a:xfrm>
            <a:off x="293688" y="298450"/>
            <a:ext cx="6861600"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immagine 3"/>
          <p:cNvSpPr>
            <a:spLocks noGrp="1"/>
          </p:cNvSpPr>
          <p:nvPr>
            <p:ph type="pic" sz="quarter" idx="10"/>
          </p:nvPr>
        </p:nvSpPr>
        <p:spPr>
          <a:xfrm>
            <a:off x="7473950" y="4259264"/>
            <a:ext cx="6862763" cy="3671886"/>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txBody>
          <a:bodyPr/>
          <a:lstStyle/>
          <a:p>
            <a:endParaRPr lang="it-IT" dirty="0"/>
          </a:p>
        </p:txBody>
      </p:sp>
      <p:sp>
        <p:nvSpPr>
          <p:cNvPr id="7" name="Segnaposto immagine 6"/>
          <p:cNvSpPr>
            <a:spLocks noGrp="1"/>
          </p:cNvSpPr>
          <p:nvPr>
            <p:ph type="pic" sz="quarter" idx="11"/>
          </p:nvPr>
        </p:nvSpPr>
        <p:spPr>
          <a:xfrm>
            <a:off x="7473950" y="298450"/>
            <a:ext cx="6862763" cy="3671888"/>
          </a:xfrm>
          <a:prstGeom prst="rect">
            <a:avLst/>
          </a:prstGeom>
        </p:spPr>
        <p:txBody>
          <a:bodyPr/>
          <a:lstStyle/>
          <a:p>
            <a:endParaRPr lang="it-IT" dirty="0"/>
          </a:p>
        </p:txBody>
      </p:sp>
      <p:sp>
        <p:nvSpPr>
          <p:cNvPr id="9" name="Title Placeholder 1"/>
          <p:cNvSpPr>
            <a:spLocks noGrp="1"/>
          </p:cNvSpPr>
          <p:nvPr>
            <p:ph type="title" hasCustomPrompt="1"/>
          </p:nvPr>
        </p:nvSpPr>
        <p:spPr>
          <a:xfrm>
            <a:off x="1735138" y="1235075"/>
            <a:ext cx="5082747" cy="2735264"/>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12" name="Segnaposto testo 4"/>
          <p:cNvSpPr>
            <a:spLocks noGrp="1"/>
          </p:cNvSpPr>
          <p:nvPr>
            <p:ph type="body" sz="quarter" idx="15" hasCustomPrompt="1"/>
          </p:nvPr>
        </p:nvSpPr>
        <p:spPr>
          <a:xfrm>
            <a:off x="1735138" y="4259263"/>
            <a:ext cx="5100659" cy="1206500"/>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4140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58450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image_4_w">
    <p:bg>
      <p:bgPr>
        <a:solidFill>
          <a:schemeClr val="tx1"/>
        </a:solidFill>
        <a:effectLst/>
      </p:bgPr>
    </p:bg>
    <p:spTree>
      <p:nvGrpSpPr>
        <p:cNvPr id="1" name=""/>
        <p:cNvGrpSpPr/>
        <p:nvPr/>
      </p:nvGrpSpPr>
      <p:grpSpPr>
        <a:xfrm>
          <a:off x="0" y="0"/>
          <a:ext cx="0" cy="0"/>
          <a:chOff x="0" y="0"/>
          <a:chExt cx="0" cy="0"/>
        </a:xfrm>
      </p:grpSpPr>
      <p:sp>
        <p:nvSpPr>
          <p:cNvPr id="8" name="Segnaposto immagine 9"/>
          <p:cNvSpPr>
            <a:spLocks noGrp="1"/>
          </p:cNvSpPr>
          <p:nvPr>
            <p:ph type="pic" sz="quarter" idx="10"/>
          </p:nvPr>
        </p:nvSpPr>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txBody>
          <a:bodyPr wrap="square">
            <a:noAutofit/>
          </a:bodyPr>
          <a:lstStyle/>
          <a:p>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5" name="Title Placeholder 1"/>
          <p:cNvSpPr>
            <a:spLocks noGrp="1"/>
          </p:cNvSpPr>
          <p:nvPr>
            <p:ph type="title" hasCustomPrompt="1"/>
          </p:nvPr>
        </p:nvSpPr>
        <p:spPr>
          <a:xfrm>
            <a:off x="582613" y="2351235"/>
            <a:ext cx="5240705" cy="3238206"/>
          </a:xfrm>
          <a:prstGeom prst="rect">
            <a:avLst/>
          </a:prstGeom>
        </p:spPr>
        <p:txBody>
          <a:bodyPr vert="horz" lIns="0" tIns="0" rIns="0" bIns="0" rtlCol="0" anchor="t">
            <a:noAutofit/>
          </a:bodyPr>
          <a:lstStyle>
            <a:lvl1pPr algn="l">
              <a:defRPr sz="60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4 LINES</a:t>
            </a:r>
            <a:br>
              <a:rPr lang="en-US" dirty="0"/>
            </a:br>
            <a:r>
              <a:rPr lang="en-US" dirty="0"/>
              <a:t>TITLE</a:t>
            </a:r>
            <a:br>
              <a:rPr lang="en-US" dirty="0"/>
            </a:br>
            <a:r>
              <a:rPr lang="en-US" dirty="0"/>
              <a:t>4 LINES</a:t>
            </a:r>
            <a:endParaRPr lang="it-IT" dirty="0"/>
          </a:p>
        </p:txBody>
      </p:sp>
    </p:spTree>
    <p:extLst>
      <p:ext uri="{BB962C8B-B14F-4D97-AF65-F5344CB8AC3E}">
        <p14:creationId xmlns:p14="http://schemas.microsoft.com/office/powerpoint/2010/main" val="3451787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w">
    <p:bg>
      <p:bgPr>
        <a:solidFill>
          <a:schemeClr val="tx1"/>
        </a:solidFill>
        <a:effectLst/>
      </p:bgPr>
    </p:bg>
    <p:spTree>
      <p:nvGrpSpPr>
        <p:cNvPr id="1" name=""/>
        <p:cNvGrpSpPr/>
        <p:nvPr/>
      </p:nvGrpSpPr>
      <p:grpSpPr>
        <a:xfrm>
          <a:off x="0" y="0"/>
          <a:ext cx="0" cy="0"/>
          <a:chOff x="0" y="0"/>
          <a:chExt cx="0" cy="0"/>
        </a:xfrm>
      </p:grpSpPr>
      <p:sp>
        <p:nvSpPr>
          <p:cNvPr id="15" name="Segnaposto testo 4"/>
          <p:cNvSpPr>
            <a:spLocks noGrp="1"/>
          </p:cNvSpPr>
          <p:nvPr>
            <p:ph type="body" sz="quarter" idx="14" hasCustomPrompt="1"/>
          </p:nvPr>
        </p:nvSpPr>
        <p:spPr>
          <a:xfrm>
            <a:off x="582613" y="7106455"/>
            <a:ext cx="6095773" cy="537358"/>
          </a:xfrm>
          <a:prstGeom prst="rect">
            <a:avLst/>
          </a:prstGeom>
        </p:spPr>
        <p:txBody>
          <a:bodyPr lIns="0" tIns="0" rIns="0" bIns="0" anchor="ctr"/>
          <a:lstStyle>
            <a:lvl1pPr marL="0" indent="0">
              <a:lnSpc>
                <a:spcPct val="100000"/>
              </a:lnSpc>
              <a:spcBef>
                <a:spcPts val="0"/>
              </a:spcBef>
              <a:buNone/>
              <a:defRPr sz="24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Image info</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376358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_1_w">
    <p:spTree>
      <p:nvGrpSpPr>
        <p:cNvPr id="1" name=""/>
        <p:cNvGrpSpPr/>
        <p:nvPr/>
      </p:nvGrpSpPr>
      <p:grpSpPr>
        <a:xfrm>
          <a:off x="0" y="0"/>
          <a:ext cx="0" cy="0"/>
          <a:chOff x="0" y="0"/>
          <a:chExt cx="0" cy="0"/>
        </a:xfrm>
      </p:grpSpPr>
      <p:sp>
        <p:nvSpPr>
          <p:cNvPr id="15" name="Rettangolo 2"/>
          <p:cNvSpPr/>
          <p:nvPr userDrawn="1"/>
        </p:nvSpPr>
        <p:spPr>
          <a:xfrm>
            <a:off x="309138" y="298450"/>
            <a:ext cx="6861600" cy="7632700"/>
          </a:xfrm>
          <a:custGeom>
            <a:avLst/>
            <a:gdLst>
              <a:gd name="connsiteX0" fmla="*/ 0 w 6877050"/>
              <a:gd name="connsiteY0" fmla="*/ 0 h 7632700"/>
              <a:gd name="connsiteX1" fmla="*/ 6877050 w 6877050"/>
              <a:gd name="connsiteY1" fmla="*/ 0 h 7632700"/>
              <a:gd name="connsiteX2" fmla="*/ 6877050 w 6877050"/>
              <a:gd name="connsiteY2" fmla="*/ 76327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080334 w 6877050"/>
              <a:gd name="connsiteY2" fmla="*/ 6092658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914524 w 6877050"/>
              <a:gd name="connsiteY2" fmla="*/ 6557879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73335 w 6877050"/>
              <a:gd name="connsiteY2" fmla="*/ 6487857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1572 w 6877050"/>
              <a:gd name="connsiteY2" fmla="*/ 6541403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69501 w 6877050"/>
              <a:gd name="connsiteY2" fmla="*/ 6490100 h 7632700"/>
              <a:gd name="connsiteX3" fmla="*/ 0 w 6877050"/>
              <a:gd name="connsiteY3" fmla="*/ 7632700 h 7632700"/>
              <a:gd name="connsiteX4" fmla="*/ 0 w 6877050"/>
              <a:gd name="connsiteY4" fmla="*/ 0 h 7632700"/>
              <a:gd name="connsiteX0" fmla="*/ 0 w 6877050"/>
              <a:gd name="connsiteY0" fmla="*/ 0 h 7632700"/>
              <a:gd name="connsiteX1" fmla="*/ 6877050 w 6877050"/>
              <a:gd name="connsiteY1" fmla="*/ 0 h 7632700"/>
              <a:gd name="connsiteX2" fmla="*/ 5884590 w 6877050"/>
              <a:gd name="connsiteY2" fmla="*/ 6538385 h 7632700"/>
              <a:gd name="connsiteX3" fmla="*/ 0 w 6877050"/>
              <a:gd name="connsiteY3" fmla="*/ 7632700 h 7632700"/>
              <a:gd name="connsiteX4" fmla="*/ 0 w 6877050"/>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7632700">
                <a:moveTo>
                  <a:pt x="0" y="0"/>
                </a:moveTo>
                <a:lnTo>
                  <a:pt x="6877050" y="0"/>
                </a:lnTo>
                <a:lnTo>
                  <a:pt x="5884590" y="6538385"/>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userDrawn="1"/>
        </p:nvSpPr>
        <p:spPr>
          <a:xfrm>
            <a:off x="7473950" y="298450"/>
            <a:ext cx="6862764"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8616426" y="1235075"/>
            <a:ext cx="4577813" cy="5426982"/>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enim. Fusce est. Vivamus a </a:t>
            </a:r>
            <a:r>
              <a:rPr lang="it-IT" dirty="0" err="1"/>
              <a:t>tellus</a:t>
            </a:r>
            <a:r>
              <a:rPr lang="it-IT" dirty="0"/>
              <a:t>. </a:t>
            </a:r>
            <a:r>
              <a:rPr lang="it-IT" dirty="0" err="1"/>
              <a:t>Pellentesque</a:t>
            </a:r>
            <a:r>
              <a:rPr lang="it-IT" dirty="0"/>
              <a:t> habitant morbi tristique senectus et </a:t>
            </a:r>
            <a:r>
              <a:rPr lang="it-IT" dirty="0" err="1"/>
              <a:t>netu</a:t>
            </a:r>
            <a:r>
              <a:rPr lang="it-IT" dirty="0"/>
              <a:t>.</a:t>
            </a:r>
            <a:br>
              <a:rPr lang="it-IT" dirty="0"/>
            </a:br>
            <a:br>
              <a:rPr lang="it-IT" dirty="0"/>
            </a:b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Maecenas</a:t>
            </a:r>
            <a:r>
              <a:rPr lang="it-IT" dirty="0"/>
              <a:t> </a:t>
            </a:r>
            <a:r>
              <a:rPr lang="it-IT" dirty="0" err="1"/>
              <a:t>porttitor</a:t>
            </a:r>
            <a:r>
              <a:rPr lang="it-IT" dirty="0"/>
              <a:t> </a:t>
            </a:r>
            <a:r>
              <a:rPr lang="it-IT" dirty="0" err="1"/>
              <a:t>congue</a:t>
            </a:r>
            <a:r>
              <a:rPr lang="it-IT" dirty="0"/>
              <a:t> massa. </a:t>
            </a:r>
            <a:r>
              <a:rPr lang="it-IT" dirty="0" err="1"/>
              <a:t>Fusce</a:t>
            </a:r>
            <a:r>
              <a:rPr lang="it-IT" dirty="0"/>
              <a:t> </a:t>
            </a:r>
            <a:r>
              <a:rPr lang="it-IT" dirty="0" err="1"/>
              <a:t>posuere</a:t>
            </a:r>
            <a:r>
              <a:rPr lang="it-IT" dirty="0"/>
              <a:t>, </a:t>
            </a:r>
            <a:br>
              <a:rPr lang="it-IT" dirty="0"/>
            </a:br>
            <a:r>
              <a:rPr lang="it-IT" dirty="0"/>
              <a:t>magna </a:t>
            </a:r>
            <a:r>
              <a:rPr lang="it-IT" dirty="0" err="1"/>
              <a:t>sed</a:t>
            </a:r>
            <a:r>
              <a:rPr lang="it-IT" dirty="0"/>
              <a:t> pulvinar </a:t>
            </a:r>
            <a:r>
              <a:rPr lang="it-IT" dirty="0" err="1"/>
              <a:t>ultricies</a:t>
            </a:r>
            <a:r>
              <a:rPr lang="it-IT" dirty="0"/>
              <a:t>, </a:t>
            </a:r>
            <a:r>
              <a:rPr lang="it-IT" dirty="0" err="1"/>
              <a:t>purus</a:t>
            </a:r>
            <a:r>
              <a:rPr lang="it-IT" dirty="0"/>
              <a:t>.</a:t>
            </a:r>
          </a:p>
        </p:txBody>
      </p:sp>
      <p:sp>
        <p:nvSpPr>
          <p:cNvPr id="9" name="Segnaposto testo 4"/>
          <p:cNvSpPr>
            <a:spLocks noGrp="1"/>
          </p:cNvSpPr>
          <p:nvPr>
            <p:ph type="body" sz="quarter" idx="18" hasCustomPrompt="1"/>
          </p:nvPr>
        </p:nvSpPr>
        <p:spPr>
          <a:xfrm>
            <a:off x="1735138" y="4259263"/>
            <a:ext cx="4335461" cy="1209976"/>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sp>
        <p:nvSpPr>
          <p:cNvPr id="11" name="Title Placeholder 1"/>
          <p:cNvSpPr>
            <a:spLocks noGrp="1"/>
          </p:cNvSpPr>
          <p:nvPr>
            <p:ph type="title" hasCustomPrompt="1"/>
          </p:nvPr>
        </p:nvSpPr>
        <p:spPr>
          <a:xfrm>
            <a:off x="1735138" y="1235075"/>
            <a:ext cx="433546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pic>
        <p:nvPicPr>
          <p:cNvPr id="17" name="Immagin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571781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2_w">
    <p:spTree>
      <p:nvGrpSpPr>
        <p:cNvPr id="1" name=""/>
        <p:cNvGrpSpPr/>
        <p:nvPr/>
      </p:nvGrpSpPr>
      <p:grpSpPr>
        <a:xfrm>
          <a:off x="0" y="0"/>
          <a:ext cx="0" cy="0"/>
          <a:chOff x="0" y="0"/>
          <a:chExt cx="0" cy="0"/>
        </a:xfrm>
      </p:grpSpPr>
      <p:sp>
        <p:nvSpPr>
          <p:cNvPr id="23" name="Rettangolo 22"/>
          <p:cNvSpPr/>
          <p:nvPr userDrawn="1"/>
        </p:nvSpPr>
        <p:spPr>
          <a:xfrm>
            <a:off x="293688" y="3585211"/>
            <a:ext cx="6861600" cy="4284662"/>
          </a:xfrm>
          <a:custGeom>
            <a:avLst/>
            <a:gdLst>
              <a:gd name="connsiteX0" fmla="*/ 0 w 6877051"/>
              <a:gd name="connsiteY0" fmla="*/ 0 h 4284662"/>
              <a:gd name="connsiteX1" fmla="*/ 6877051 w 6877051"/>
              <a:gd name="connsiteY1" fmla="*/ 0 h 4284662"/>
              <a:gd name="connsiteX2" fmla="*/ 6877051 w 6877051"/>
              <a:gd name="connsiteY2" fmla="*/ 42846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5048251 w 6877051"/>
              <a:gd name="connsiteY2" fmla="*/ 2481262 h 4284662"/>
              <a:gd name="connsiteX3" fmla="*/ 0 w 6877051"/>
              <a:gd name="connsiteY3" fmla="*/ 4284662 h 4284662"/>
              <a:gd name="connsiteX4" fmla="*/ 0 w 6877051"/>
              <a:gd name="connsiteY4" fmla="*/ 0 h 4284662"/>
              <a:gd name="connsiteX0" fmla="*/ 0 w 6877051"/>
              <a:gd name="connsiteY0" fmla="*/ 0 h 4284662"/>
              <a:gd name="connsiteX1" fmla="*/ 6877051 w 6877051"/>
              <a:gd name="connsiteY1" fmla="*/ 0 h 4284662"/>
              <a:gd name="connsiteX2" fmla="*/ 6216651 w 6877051"/>
              <a:gd name="connsiteY2" fmla="*/ 3624262 h 4284662"/>
              <a:gd name="connsiteX3" fmla="*/ 0 w 6877051"/>
              <a:gd name="connsiteY3" fmla="*/ 4284662 h 4284662"/>
              <a:gd name="connsiteX4" fmla="*/ 0 w 6877051"/>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1" h="4284662">
                <a:moveTo>
                  <a:pt x="0" y="0"/>
                </a:moveTo>
                <a:lnTo>
                  <a:pt x="6877051" y="0"/>
                </a:lnTo>
                <a:lnTo>
                  <a:pt x="6216651" y="3624262"/>
                </a:lnTo>
                <a:lnTo>
                  <a:pt x="0" y="4284662"/>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userDrawn="1"/>
        </p:nvSpPr>
        <p:spPr>
          <a:xfrm>
            <a:off x="7475113" y="3646488"/>
            <a:ext cx="6861600" cy="4284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egnaposto testo 4"/>
          <p:cNvSpPr>
            <a:spLocks noGrp="1"/>
          </p:cNvSpPr>
          <p:nvPr>
            <p:ph type="body" sz="quarter" idx="23" hasCustomPrompt="1"/>
          </p:nvPr>
        </p:nvSpPr>
        <p:spPr>
          <a:xfrm>
            <a:off x="619126" y="5207000"/>
            <a:ext cx="5422446" cy="1560901"/>
          </a:xfrm>
          <a:prstGeom prst="rect">
            <a:avLst/>
          </a:prstGeom>
        </p:spPr>
        <p:txBody>
          <a:bodyPr lIns="0" tIns="0" rIns="0" bIns="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26" name="Segnaposto testo 4"/>
          <p:cNvSpPr>
            <a:spLocks noGrp="1"/>
          </p:cNvSpPr>
          <p:nvPr>
            <p:ph type="body" sz="quarter" idx="24" hasCustomPrompt="1"/>
          </p:nvPr>
        </p:nvSpPr>
        <p:spPr>
          <a:xfrm>
            <a:off x="1735138" y="3970338"/>
            <a:ext cx="4306433"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sp>
        <p:nvSpPr>
          <p:cNvPr id="22" name="Rettangolo 21"/>
          <p:cNvSpPr/>
          <p:nvPr userDrawn="1"/>
        </p:nvSpPr>
        <p:spPr>
          <a:xfrm>
            <a:off x="293687" y="298450"/>
            <a:ext cx="14043025" cy="3024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Placeholder 1"/>
          <p:cNvSpPr>
            <a:spLocks noGrp="1"/>
          </p:cNvSpPr>
          <p:nvPr>
            <p:ph type="title" hasCustomPrompt="1"/>
          </p:nvPr>
        </p:nvSpPr>
        <p:spPr>
          <a:xfrm>
            <a:off x="1735138" y="1972810"/>
            <a:ext cx="12312649" cy="677204"/>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 1 LINE</a:t>
            </a:r>
            <a:endParaRPr lang="it-IT" dirty="0"/>
          </a:p>
        </p:txBody>
      </p:sp>
      <p:sp>
        <p:nvSpPr>
          <p:cNvPr id="17" name="Segnaposto testo 4"/>
          <p:cNvSpPr>
            <a:spLocks noGrp="1"/>
          </p:cNvSpPr>
          <p:nvPr>
            <p:ph type="body" sz="quarter" idx="25" hasCustomPrompt="1"/>
          </p:nvPr>
        </p:nvSpPr>
        <p:spPr>
          <a:xfrm>
            <a:off x="7800551" y="5207000"/>
            <a:ext cx="5422446" cy="1560901"/>
          </a:xfrm>
          <a:prstGeom prst="rect">
            <a:avLst/>
          </a:prstGeom>
        </p:spPr>
        <p:txBody>
          <a:bodyPr lIns="0" tIns="0" rIns="0" bIns="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 </a:t>
            </a:r>
            <a:r>
              <a:rPr lang="it-IT" dirty="0" err="1"/>
              <a:t>Fusce</a:t>
            </a:r>
            <a:r>
              <a:rPr lang="it-IT" dirty="0"/>
              <a:t> </a:t>
            </a:r>
            <a:r>
              <a:rPr lang="it-IT" dirty="0" err="1"/>
              <a:t>posuere</a:t>
            </a:r>
            <a:r>
              <a:rPr lang="it-IT" dirty="0"/>
              <a:t>, magna </a:t>
            </a:r>
            <a:r>
              <a:rPr lang="it-IT" dirty="0" err="1"/>
              <a:t>sed</a:t>
            </a:r>
            <a:r>
              <a:rPr lang="it-IT" dirty="0"/>
              <a:t> pulvinar </a:t>
            </a:r>
            <a:r>
              <a:rPr lang="it-IT" dirty="0" err="1"/>
              <a:t>ultricies</a:t>
            </a:r>
            <a:endParaRPr lang="it-IT" dirty="0"/>
          </a:p>
        </p:txBody>
      </p:sp>
      <p:sp>
        <p:nvSpPr>
          <p:cNvPr id="18" name="Segnaposto testo 4"/>
          <p:cNvSpPr>
            <a:spLocks noGrp="1"/>
          </p:cNvSpPr>
          <p:nvPr>
            <p:ph type="body" sz="quarter" idx="26" hasCustomPrompt="1"/>
          </p:nvPr>
        </p:nvSpPr>
        <p:spPr>
          <a:xfrm>
            <a:off x="8916563" y="3970338"/>
            <a:ext cx="4306433"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6" name="Immagin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847097460"/>
      </p:ext>
    </p:extLst>
  </p:cSld>
  <p:clrMapOvr>
    <a:masterClrMapping/>
  </p:clrMapOvr>
  <p:extLst>
    <p:ext uri="{DCECCB84-F9BA-43D5-87BE-67443E8EF086}">
      <p15:sldGuideLst xmlns:p15="http://schemas.microsoft.com/office/powerpoint/2012/main">
        <p15:guide id="1" orient="horz" pos="2297">
          <p15:clr>
            <a:srgbClr val="FBAE40"/>
          </p15:clr>
        </p15:guide>
        <p15:guide id="2" orient="horz" pos="20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_w">
    <p:spTree>
      <p:nvGrpSpPr>
        <p:cNvPr id="1" name=""/>
        <p:cNvGrpSpPr/>
        <p:nvPr/>
      </p:nvGrpSpPr>
      <p:grpSpPr>
        <a:xfrm>
          <a:off x="0" y="0"/>
          <a:ext cx="0" cy="0"/>
          <a:chOff x="0" y="0"/>
          <a:chExt cx="0" cy="0"/>
        </a:xfrm>
      </p:grpSpPr>
      <p:sp>
        <p:nvSpPr>
          <p:cNvPr id="34" name="Rettangolo 33"/>
          <p:cNvSpPr/>
          <p:nvPr userDrawn="1"/>
        </p:nvSpPr>
        <p:spPr>
          <a:xfrm>
            <a:off x="293688" y="1896894"/>
            <a:ext cx="6861600" cy="6034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userDrawn="1"/>
        </p:nvSpPr>
        <p:spPr>
          <a:xfrm>
            <a:off x="293689" y="298451"/>
            <a:ext cx="14043024" cy="1295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userDrawn="1"/>
        </p:nvSpPr>
        <p:spPr>
          <a:xfrm>
            <a:off x="7475113" y="1897550"/>
            <a:ext cx="6861600" cy="6033600"/>
          </a:xfrm>
          <a:custGeom>
            <a:avLst/>
            <a:gdLst>
              <a:gd name="connsiteX0" fmla="*/ 0 w 6842125"/>
              <a:gd name="connsiteY0" fmla="*/ 0 h 6017631"/>
              <a:gd name="connsiteX1" fmla="*/ 6842125 w 6842125"/>
              <a:gd name="connsiteY1" fmla="*/ 0 h 6017631"/>
              <a:gd name="connsiteX2" fmla="*/ 6842125 w 6842125"/>
              <a:gd name="connsiteY2" fmla="*/ 6017631 h 6017631"/>
              <a:gd name="connsiteX3" fmla="*/ 0 w 6842125"/>
              <a:gd name="connsiteY3" fmla="*/ 6017631 h 6017631"/>
              <a:gd name="connsiteX4" fmla="*/ 0 w 6842125"/>
              <a:gd name="connsiteY4" fmla="*/ 0 h 6017631"/>
              <a:gd name="connsiteX0" fmla="*/ 0 w 6842125"/>
              <a:gd name="connsiteY0" fmla="*/ 0 h 6017631"/>
              <a:gd name="connsiteX1" fmla="*/ 6842125 w 6842125"/>
              <a:gd name="connsiteY1" fmla="*/ 0 h 6017631"/>
              <a:gd name="connsiteX2" fmla="*/ 6842125 w 6842125"/>
              <a:gd name="connsiteY2" fmla="*/ 6017631 h 6017631"/>
              <a:gd name="connsiteX3" fmla="*/ 866775 w 6842125"/>
              <a:gd name="connsiteY3" fmla="*/ 5084181 h 6017631"/>
              <a:gd name="connsiteX4" fmla="*/ 0 w 6842125"/>
              <a:gd name="connsiteY4" fmla="*/ 0 h 601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6017631">
                <a:moveTo>
                  <a:pt x="0" y="0"/>
                </a:moveTo>
                <a:lnTo>
                  <a:pt x="6842125" y="0"/>
                </a:lnTo>
                <a:lnTo>
                  <a:pt x="6842125" y="6017631"/>
                </a:lnTo>
                <a:lnTo>
                  <a:pt x="866775" y="5084181"/>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4"/>
          <p:cNvSpPr>
            <a:spLocks noGrp="1"/>
          </p:cNvSpPr>
          <p:nvPr>
            <p:ph type="body" sz="quarter" idx="15" hasCustomPrompt="1"/>
          </p:nvPr>
        </p:nvSpPr>
        <p:spPr>
          <a:xfrm>
            <a:off x="3446867"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9" name="Segnaposto testo 4"/>
          <p:cNvSpPr>
            <a:spLocks noGrp="1"/>
          </p:cNvSpPr>
          <p:nvPr>
            <p:ph type="body" sz="quarter" idx="18" hasCustomPrompt="1"/>
          </p:nvPr>
        </p:nvSpPr>
        <p:spPr>
          <a:xfrm>
            <a:off x="3446867" y="2193132"/>
            <a:ext cx="3420000" cy="782994"/>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3" name="Segnaposto immagine 2"/>
          <p:cNvSpPr>
            <a:spLocks noGrp="1"/>
          </p:cNvSpPr>
          <p:nvPr>
            <p:ph type="pic" sz="quarter" idx="23"/>
          </p:nvPr>
        </p:nvSpPr>
        <p:spPr>
          <a:xfrm>
            <a:off x="584200" y="219313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txBody>
          <a:bodyPr/>
          <a:lstStyle/>
          <a:p>
            <a:endParaRPr lang="it-IT" dirty="0"/>
          </a:p>
        </p:txBody>
      </p:sp>
      <p:sp>
        <p:nvSpPr>
          <p:cNvPr id="16" name="Segnaposto testo 4"/>
          <p:cNvSpPr>
            <a:spLocks noGrp="1"/>
          </p:cNvSpPr>
          <p:nvPr>
            <p:ph type="body" sz="quarter" idx="24" hasCustomPrompt="1"/>
          </p:nvPr>
        </p:nvSpPr>
        <p:spPr>
          <a:xfrm>
            <a:off x="3446867" y="3405113"/>
            <a:ext cx="3420000" cy="25173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17" name="Segnaposto testo 4"/>
          <p:cNvSpPr>
            <a:spLocks noGrp="1"/>
          </p:cNvSpPr>
          <p:nvPr>
            <p:ph type="body" sz="quarter" idx="25" hasCustomPrompt="1"/>
          </p:nvPr>
        </p:nvSpPr>
        <p:spPr>
          <a:xfrm>
            <a:off x="3446867" y="3860509"/>
            <a:ext cx="3420000" cy="25878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18" name="Segnaposto testo 4"/>
          <p:cNvSpPr>
            <a:spLocks noGrp="1"/>
          </p:cNvSpPr>
          <p:nvPr>
            <p:ph type="body" sz="quarter" idx="26" hasCustomPrompt="1"/>
          </p:nvPr>
        </p:nvSpPr>
        <p:spPr>
          <a:xfrm>
            <a:off x="3446867" y="4318945"/>
            <a:ext cx="3420000" cy="271909"/>
          </a:xfrm>
          <a:prstGeom prst="rect">
            <a:avLst/>
          </a:prstGeom>
        </p:spPr>
        <p:txBody>
          <a:bodyPr lIns="0" tIns="0" rIns="0" bIns="0"/>
          <a:lstStyle>
            <a:lvl1pPr marL="0" indent="0">
              <a:lnSpc>
                <a:spcPct val="100000"/>
              </a:lnSpc>
              <a:spcBef>
                <a:spcPts val="0"/>
              </a:spcBef>
              <a:buNone/>
              <a:defRPr sz="1800" b="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sp>
        <p:nvSpPr>
          <p:cNvPr id="35" name="Segnaposto immagine 2"/>
          <p:cNvSpPr>
            <a:spLocks noGrp="1"/>
          </p:cNvSpPr>
          <p:nvPr>
            <p:ph type="pic" sz="quarter" idx="33"/>
          </p:nvPr>
        </p:nvSpPr>
        <p:spPr>
          <a:xfrm>
            <a:off x="7820474" y="2247372"/>
            <a:ext cx="2301875" cy="2972328"/>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95300 w 2301875"/>
              <a:gd name="connsiteY3" fmla="*/ 2686578 h 2972328"/>
              <a:gd name="connsiteX4" fmla="*/ 0 w 2301875"/>
              <a:gd name="connsiteY4" fmla="*/ 0 h 2972328"/>
              <a:gd name="connsiteX0" fmla="*/ 0 w 2301875"/>
              <a:gd name="connsiteY0" fmla="*/ 0 h 2972328"/>
              <a:gd name="connsiteX1" fmla="*/ 2301875 w 2301875"/>
              <a:gd name="connsiteY1" fmla="*/ 0 h 2972328"/>
              <a:gd name="connsiteX2" fmla="*/ 2301875 w 2301875"/>
              <a:gd name="connsiteY2" fmla="*/ 2972328 h 2972328"/>
              <a:gd name="connsiteX3" fmla="*/ 489439 w 2301875"/>
              <a:gd name="connsiteY3" fmla="*/ 2668993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2301875" y="0"/>
                </a:lnTo>
                <a:lnTo>
                  <a:pt x="2301875" y="2972328"/>
                </a:lnTo>
                <a:lnTo>
                  <a:pt x="489439" y="2668993"/>
                </a:lnTo>
                <a:lnTo>
                  <a:pt x="0" y="0"/>
                </a:lnTo>
                <a:close/>
              </a:path>
            </a:pathLst>
          </a:custGeom>
        </p:spPr>
        <p:txBody>
          <a:bodyPr/>
          <a:lstStyle/>
          <a:p>
            <a:endParaRPr lang="it-IT" dirty="0"/>
          </a:p>
        </p:txBody>
      </p:sp>
      <p:sp>
        <p:nvSpPr>
          <p:cNvPr id="25" name="Segnaposto testo 4"/>
          <p:cNvSpPr>
            <a:spLocks noGrp="1"/>
          </p:cNvSpPr>
          <p:nvPr>
            <p:ph type="body" sz="quarter" idx="34" hasCustomPrompt="1"/>
          </p:nvPr>
        </p:nvSpPr>
        <p:spPr>
          <a:xfrm>
            <a:off x="10628292" y="5019532"/>
            <a:ext cx="3420000" cy="196855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 </a:t>
            </a:r>
            <a:r>
              <a:rPr lang="it-IT" dirty="0" err="1"/>
              <a:t>Nunc</a:t>
            </a:r>
            <a:r>
              <a:rPr lang="it-IT" dirty="0"/>
              <a:t> viverra imperdiet </a:t>
            </a:r>
            <a:r>
              <a:rPr lang="it-IT" dirty="0" err="1"/>
              <a:t>enim</a:t>
            </a:r>
            <a:r>
              <a:rPr lang="it-IT" dirty="0"/>
              <a:t>.</a:t>
            </a:r>
          </a:p>
        </p:txBody>
      </p:sp>
      <p:sp>
        <p:nvSpPr>
          <p:cNvPr id="26" name="Segnaposto testo 4"/>
          <p:cNvSpPr>
            <a:spLocks noGrp="1"/>
          </p:cNvSpPr>
          <p:nvPr>
            <p:ph type="body" sz="quarter" idx="35" hasCustomPrompt="1"/>
          </p:nvPr>
        </p:nvSpPr>
        <p:spPr>
          <a:xfrm>
            <a:off x="10628292" y="2193132"/>
            <a:ext cx="3420000" cy="782994"/>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NAME </a:t>
            </a:r>
            <a:br>
              <a:rPr lang="it-IT" dirty="0"/>
            </a:br>
            <a:r>
              <a:rPr lang="it-IT" dirty="0"/>
              <a:t>AND SURNAME</a:t>
            </a:r>
          </a:p>
        </p:txBody>
      </p:sp>
      <p:sp>
        <p:nvSpPr>
          <p:cNvPr id="27" name="Segnaposto testo 4"/>
          <p:cNvSpPr>
            <a:spLocks noGrp="1"/>
          </p:cNvSpPr>
          <p:nvPr>
            <p:ph type="body" sz="quarter" idx="36" hasCustomPrompt="1"/>
          </p:nvPr>
        </p:nvSpPr>
        <p:spPr>
          <a:xfrm>
            <a:off x="10628292" y="3405113"/>
            <a:ext cx="3420000" cy="25173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COUNTRY</a:t>
            </a:r>
          </a:p>
        </p:txBody>
      </p:sp>
      <p:sp>
        <p:nvSpPr>
          <p:cNvPr id="28" name="Segnaposto testo 4"/>
          <p:cNvSpPr>
            <a:spLocks noGrp="1"/>
          </p:cNvSpPr>
          <p:nvPr>
            <p:ph type="body" sz="quarter" idx="37" hasCustomPrompt="1"/>
          </p:nvPr>
        </p:nvSpPr>
        <p:spPr>
          <a:xfrm>
            <a:off x="10628292" y="3860509"/>
            <a:ext cx="3420000" cy="258784"/>
          </a:xfrm>
          <a:prstGeom prst="rect">
            <a:avLst/>
          </a:prstGeom>
        </p:spPr>
        <p:txBody>
          <a:bodyPr lIns="0" tIns="0" rIns="0" bIns="0"/>
          <a:lstStyle>
            <a:lvl1pPr marL="0" indent="0">
              <a:lnSpc>
                <a:spcPct val="100000"/>
              </a:lnSpc>
              <a:spcBef>
                <a:spcPts val="0"/>
              </a:spcBef>
              <a:buNone/>
              <a:defRPr sz="18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Short </a:t>
            </a:r>
            <a:r>
              <a:rPr lang="it-IT" dirty="0" err="1"/>
              <a:t>description</a:t>
            </a:r>
            <a:endParaRPr lang="it-IT" dirty="0"/>
          </a:p>
        </p:txBody>
      </p:sp>
      <p:sp>
        <p:nvSpPr>
          <p:cNvPr id="29" name="Segnaposto testo 4"/>
          <p:cNvSpPr>
            <a:spLocks noGrp="1"/>
          </p:cNvSpPr>
          <p:nvPr>
            <p:ph type="body" sz="quarter" idx="38" hasCustomPrompt="1"/>
          </p:nvPr>
        </p:nvSpPr>
        <p:spPr>
          <a:xfrm>
            <a:off x="10628292" y="4318945"/>
            <a:ext cx="3420000" cy="271909"/>
          </a:xfrm>
          <a:prstGeom prst="rect">
            <a:avLst/>
          </a:prstGeom>
        </p:spPr>
        <p:txBody>
          <a:bodyPr lIns="0" tIns="0" rIns="0" bIns="0"/>
          <a:lstStyle>
            <a:lvl1pPr marL="0" indent="0">
              <a:lnSpc>
                <a:spcPct val="100000"/>
              </a:lnSpc>
              <a:spcBef>
                <a:spcPts val="0"/>
              </a:spcBef>
              <a:buNone/>
              <a:defRPr sz="1800" b="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JOB TITLE</a:t>
            </a:r>
          </a:p>
        </p:txBody>
      </p:sp>
      <p:pic>
        <p:nvPicPr>
          <p:cNvPr id="21" name="Immagin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705190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multiple_w">
    <p:bg>
      <p:bgPr>
        <a:solidFill>
          <a:schemeClr val="tx1"/>
        </a:solidFill>
        <a:effectLst/>
      </p:bgPr>
    </p:bg>
    <p:spTree>
      <p:nvGrpSpPr>
        <p:cNvPr id="1" name=""/>
        <p:cNvGrpSpPr/>
        <p:nvPr/>
      </p:nvGrpSpPr>
      <p:grpSpPr>
        <a:xfrm>
          <a:off x="0" y="0"/>
          <a:ext cx="0" cy="0"/>
          <a:chOff x="0" y="0"/>
          <a:chExt cx="0" cy="0"/>
        </a:xfrm>
      </p:grpSpPr>
      <p:sp>
        <p:nvSpPr>
          <p:cNvPr id="10" name="Segnaposto immagine 6"/>
          <p:cNvSpPr>
            <a:spLocks noGrp="1"/>
          </p:cNvSpPr>
          <p:nvPr>
            <p:ph type="pic" sz="quarter" idx="20"/>
          </p:nvPr>
        </p:nvSpPr>
        <p:spPr>
          <a:xfrm>
            <a:off x="309138" y="333376"/>
            <a:ext cx="6861600" cy="3636962"/>
          </a:xfrm>
          <a:prstGeom prst="rect">
            <a:avLst/>
          </a:prstGeom>
        </p:spPr>
        <p:txBody>
          <a:bodyPr/>
          <a:lstStyle/>
          <a:p>
            <a:endParaRPr lang="it-IT" dirty="0"/>
          </a:p>
        </p:txBody>
      </p:sp>
      <p:sp>
        <p:nvSpPr>
          <p:cNvPr id="7" name="Segnaposto immagine 6"/>
          <p:cNvSpPr>
            <a:spLocks noGrp="1"/>
          </p:cNvSpPr>
          <p:nvPr>
            <p:ph type="pic" sz="quarter" idx="11"/>
          </p:nvPr>
        </p:nvSpPr>
        <p:spPr>
          <a:xfrm>
            <a:off x="309138" y="4290088"/>
            <a:ext cx="6861600" cy="3641062"/>
          </a:xfrm>
          <a:custGeom>
            <a:avLst/>
            <a:gdLst>
              <a:gd name="connsiteX0" fmla="*/ 0 w 6877050"/>
              <a:gd name="connsiteY0" fmla="*/ 0 h 3641062"/>
              <a:gd name="connsiteX1" fmla="*/ 6877050 w 6877050"/>
              <a:gd name="connsiteY1" fmla="*/ 0 h 3641062"/>
              <a:gd name="connsiteX2" fmla="*/ 6877050 w 6877050"/>
              <a:gd name="connsiteY2" fmla="*/ 3641062 h 3641062"/>
              <a:gd name="connsiteX3" fmla="*/ 0 w 6877050"/>
              <a:gd name="connsiteY3" fmla="*/ 3641062 h 3641062"/>
              <a:gd name="connsiteX4" fmla="*/ 0 w 6877050"/>
              <a:gd name="connsiteY4" fmla="*/ 0 h 3641062"/>
              <a:gd name="connsiteX0" fmla="*/ 0 w 6877050"/>
              <a:gd name="connsiteY0" fmla="*/ 0 h 3641062"/>
              <a:gd name="connsiteX1" fmla="*/ 6318250 w 6877050"/>
              <a:gd name="connsiteY1" fmla="*/ 546100 h 3641062"/>
              <a:gd name="connsiteX2" fmla="*/ 6877050 w 6877050"/>
              <a:gd name="connsiteY2" fmla="*/ 3641062 h 3641062"/>
              <a:gd name="connsiteX3" fmla="*/ 0 w 6877050"/>
              <a:gd name="connsiteY3" fmla="*/ 3641062 h 3641062"/>
              <a:gd name="connsiteX4" fmla="*/ 0 w 6877050"/>
              <a:gd name="connsiteY4" fmla="*/ 0 h 3641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050" h="3641062">
                <a:moveTo>
                  <a:pt x="0" y="0"/>
                </a:moveTo>
                <a:lnTo>
                  <a:pt x="6318250" y="546100"/>
                </a:lnTo>
                <a:lnTo>
                  <a:pt x="6877050" y="3641062"/>
                </a:lnTo>
                <a:lnTo>
                  <a:pt x="0" y="3641062"/>
                </a:lnTo>
                <a:lnTo>
                  <a:pt x="0" y="0"/>
                </a:lnTo>
                <a:close/>
              </a:path>
            </a:pathLst>
          </a:custGeom>
        </p:spPr>
        <p:txBody>
          <a:bodyPr/>
          <a:lstStyle/>
          <a:p>
            <a:endParaRPr lang="it-IT" dirty="0"/>
          </a:p>
        </p:txBody>
      </p:sp>
      <p:sp>
        <p:nvSpPr>
          <p:cNvPr id="14" name="Segnaposto immagine 6"/>
          <p:cNvSpPr>
            <a:spLocks noGrp="1"/>
          </p:cNvSpPr>
          <p:nvPr>
            <p:ph type="pic" sz="quarter" idx="18"/>
          </p:nvPr>
        </p:nvSpPr>
        <p:spPr>
          <a:xfrm>
            <a:off x="7475113" y="298450"/>
            <a:ext cx="6861600" cy="3671888"/>
          </a:xfrm>
          <a:custGeom>
            <a:avLst/>
            <a:gdLst>
              <a:gd name="connsiteX0" fmla="*/ 0 w 6842125"/>
              <a:gd name="connsiteY0" fmla="*/ 0 h 3671888"/>
              <a:gd name="connsiteX1" fmla="*/ 6842125 w 6842125"/>
              <a:gd name="connsiteY1" fmla="*/ 0 h 3671888"/>
              <a:gd name="connsiteX2" fmla="*/ 6842125 w 6842125"/>
              <a:gd name="connsiteY2" fmla="*/ 3671888 h 3671888"/>
              <a:gd name="connsiteX3" fmla="*/ 0 w 6842125"/>
              <a:gd name="connsiteY3" fmla="*/ 3671888 h 3671888"/>
              <a:gd name="connsiteX4" fmla="*/ 0 w 6842125"/>
              <a:gd name="connsiteY4" fmla="*/ 0 h 3671888"/>
              <a:gd name="connsiteX0" fmla="*/ 533400 w 6842125"/>
              <a:gd name="connsiteY0" fmla="*/ 596900 h 3671888"/>
              <a:gd name="connsiteX1" fmla="*/ 6842125 w 6842125"/>
              <a:gd name="connsiteY1" fmla="*/ 0 h 3671888"/>
              <a:gd name="connsiteX2" fmla="*/ 6842125 w 6842125"/>
              <a:gd name="connsiteY2" fmla="*/ 3671888 h 3671888"/>
              <a:gd name="connsiteX3" fmla="*/ 0 w 6842125"/>
              <a:gd name="connsiteY3" fmla="*/ 3671888 h 3671888"/>
              <a:gd name="connsiteX4" fmla="*/ 533400 w 6842125"/>
              <a:gd name="connsiteY4" fmla="*/ 596900 h 3671888"/>
              <a:gd name="connsiteX0" fmla="*/ 1409700 w 6842125"/>
              <a:gd name="connsiteY0" fmla="*/ 1905000 h 3671888"/>
              <a:gd name="connsiteX1" fmla="*/ 6842125 w 6842125"/>
              <a:gd name="connsiteY1" fmla="*/ 0 h 3671888"/>
              <a:gd name="connsiteX2" fmla="*/ 6842125 w 6842125"/>
              <a:gd name="connsiteY2" fmla="*/ 3671888 h 3671888"/>
              <a:gd name="connsiteX3" fmla="*/ 0 w 6842125"/>
              <a:gd name="connsiteY3" fmla="*/ 3671888 h 3671888"/>
              <a:gd name="connsiteX4" fmla="*/ 1409700 w 6842125"/>
              <a:gd name="connsiteY4" fmla="*/ 1905000 h 3671888"/>
              <a:gd name="connsiteX0" fmla="*/ 520700 w 6842125"/>
              <a:gd name="connsiteY0" fmla="*/ 546100 h 3671888"/>
              <a:gd name="connsiteX1" fmla="*/ 6842125 w 6842125"/>
              <a:gd name="connsiteY1" fmla="*/ 0 h 3671888"/>
              <a:gd name="connsiteX2" fmla="*/ 6842125 w 6842125"/>
              <a:gd name="connsiteY2" fmla="*/ 3671888 h 3671888"/>
              <a:gd name="connsiteX3" fmla="*/ 0 w 6842125"/>
              <a:gd name="connsiteY3" fmla="*/ 3671888 h 3671888"/>
              <a:gd name="connsiteX4" fmla="*/ 520700 w 6842125"/>
              <a:gd name="connsiteY4" fmla="*/ 546100 h 367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71888">
                <a:moveTo>
                  <a:pt x="520700" y="546100"/>
                </a:moveTo>
                <a:lnTo>
                  <a:pt x="6842125" y="0"/>
                </a:lnTo>
                <a:lnTo>
                  <a:pt x="6842125" y="3671888"/>
                </a:lnTo>
                <a:lnTo>
                  <a:pt x="0" y="3671888"/>
                </a:lnTo>
                <a:lnTo>
                  <a:pt x="520700" y="546100"/>
                </a:lnTo>
                <a:close/>
              </a:path>
            </a:pathLst>
          </a:custGeom>
        </p:spPr>
        <p:txBody>
          <a:bodyPr/>
          <a:lstStyle/>
          <a:p>
            <a:endParaRPr lang="it-IT" dirty="0"/>
          </a:p>
        </p:txBody>
      </p:sp>
      <p:sp>
        <p:nvSpPr>
          <p:cNvPr id="15" name="Segnaposto immagine 6"/>
          <p:cNvSpPr>
            <a:spLocks noGrp="1"/>
          </p:cNvSpPr>
          <p:nvPr>
            <p:ph type="pic" sz="quarter" idx="19"/>
          </p:nvPr>
        </p:nvSpPr>
        <p:spPr>
          <a:xfrm>
            <a:off x="7475113" y="4294188"/>
            <a:ext cx="6861600" cy="3636962"/>
          </a:xfrm>
          <a:prstGeom prst="rect">
            <a:avLst/>
          </a:prstGeom>
        </p:spPr>
        <p:txBody>
          <a:bodyPr/>
          <a:lstStyle/>
          <a:p>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183951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_w">
    <p:spTree>
      <p:nvGrpSpPr>
        <p:cNvPr id="1" name=""/>
        <p:cNvGrpSpPr/>
        <p:nvPr/>
      </p:nvGrpSpPr>
      <p:grpSpPr>
        <a:xfrm>
          <a:off x="0" y="0"/>
          <a:ext cx="0" cy="0"/>
          <a:chOff x="0" y="0"/>
          <a:chExt cx="0" cy="0"/>
        </a:xfrm>
      </p:grpSpPr>
      <p:sp>
        <p:nvSpPr>
          <p:cNvPr id="17" name="Rettangolo 16"/>
          <p:cNvSpPr/>
          <p:nvPr userDrawn="1"/>
        </p:nvSpPr>
        <p:spPr>
          <a:xfrm>
            <a:off x="293689" y="298450"/>
            <a:ext cx="14043024"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3191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2" name="Rettangolo 1"/>
          <p:cNvSpPr/>
          <p:nvPr userDrawn="1"/>
        </p:nvSpPr>
        <p:spPr>
          <a:xfrm flipV="1">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407692 w 14043025"/>
              <a:gd name="connsiteY2" fmla="*/ 59145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4479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42792 w 14043025"/>
              <a:gd name="connsiteY2" fmla="*/ 6130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06292 w 14043025"/>
              <a:gd name="connsiteY2" fmla="*/ 64860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06292" y="64860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Placeholder 1"/>
          <p:cNvSpPr>
            <a:spLocks noGrp="1"/>
          </p:cNvSpPr>
          <p:nvPr>
            <p:ph type="title" hasCustomPrompt="1"/>
          </p:nvPr>
        </p:nvSpPr>
        <p:spPr>
          <a:xfrm>
            <a:off x="1987335" y="3319462"/>
            <a:ext cx="10655729" cy="1590676"/>
          </a:xfrm>
          <a:prstGeom prst="rect">
            <a:avLst/>
          </a:prstGeom>
        </p:spPr>
        <p:txBody>
          <a:bodyPr vert="horz" lIns="91440" tIns="45720" rIns="91440" bIns="45720" rtlCol="0" anchor="ctr">
            <a:noAutofit/>
          </a:bodyPr>
          <a:lstStyle>
            <a:lvl1pPr algn="ctr">
              <a:defRPr sz="6000" b="1" baseline="0">
                <a:latin typeface="Arial" panose="020B0604020202020204" pitchFamily="34" charset="0"/>
                <a:cs typeface="Arial" panose="020B0604020202020204" pitchFamily="34" charset="0"/>
              </a:defRPr>
            </a:lvl1pPr>
          </a:lstStyle>
          <a:p>
            <a:r>
              <a:rPr lang="en-US" dirty="0"/>
              <a:t>THANK YOU</a:t>
            </a:r>
            <a:endParaRPr lang="it-IT" dirty="0"/>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1008000" cy="1008000"/>
          </a:xfrm>
          <a:prstGeom prst="rect">
            <a:avLst/>
          </a:prstGeom>
        </p:spPr>
      </p:pic>
    </p:spTree>
    <p:extLst>
      <p:ext uri="{BB962C8B-B14F-4D97-AF65-F5344CB8AC3E}">
        <p14:creationId xmlns:p14="http://schemas.microsoft.com/office/powerpoint/2010/main" val="1449621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w">
    <p:bg>
      <p:bgPr>
        <a:solidFill>
          <a:srgbClr val="A1157C"/>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8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A1157C"/>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50177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_w">
    <p:bg>
      <p:bgPr>
        <a:solidFill>
          <a:srgbClr val="164194"/>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F0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C000"/>
              </a:solidFill>
            </a:endParaRPr>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164194"/>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3140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_w">
    <p:bg>
      <p:bgPr>
        <a:solidFill>
          <a:srgbClr val="DB303F"/>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00A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DB303F"/>
              </a:solidFill>
            </a:endParaRPr>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DB303F"/>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3179716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_w">
    <p:bg>
      <p:bgPr>
        <a:solidFill>
          <a:srgbClr val="8AB5E1"/>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DB3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8AB5E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36043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_w">
    <p:bg>
      <p:bgPr>
        <a:solidFill>
          <a:srgbClr val="00AB97"/>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rgbClr val="00AB97"/>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7075"/>
            <a:ext cx="648000" cy="648000"/>
          </a:xfrm>
          <a:prstGeom prst="rect">
            <a:avLst/>
          </a:prstGeom>
        </p:spPr>
      </p:pic>
    </p:spTree>
    <p:extLst>
      <p:ext uri="{BB962C8B-B14F-4D97-AF65-F5344CB8AC3E}">
        <p14:creationId xmlns:p14="http://schemas.microsoft.com/office/powerpoint/2010/main" val="1541970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_w">
    <p:bg>
      <p:bgPr>
        <a:solidFill>
          <a:srgbClr val="F0AE00"/>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rgbClr val="A11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600" b="1">
                <a:solidFill>
                  <a:srgbClr val="F0AE00"/>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36339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image_3_w">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txBody>
          <a:bodyPr/>
          <a:lstStyle/>
          <a:p>
            <a:endParaRPr lang="it-IT"/>
          </a:p>
        </p:txBody>
      </p:sp>
      <p:sp>
        <p:nvSpPr>
          <p:cNvPr id="21" name="Rettangolo 20"/>
          <p:cNvSpPr/>
          <p:nvPr userDrawn="1"/>
        </p:nvSpPr>
        <p:spPr>
          <a:xfrm>
            <a:off x="7473950" y="298450"/>
            <a:ext cx="6862762" cy="763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oAutofit/>
          </a:bodyPr>
          <a:lstStyle>
            <a:lvl1pPr algn="l">
              <a:defRPr sz="5400" b="1" baseline="0">
                <a:solidFill>
                  <a:schemeClr val="bg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bg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4031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b">
    <p:bg>
      <p:bgPr>
        <a:solidFill>
          <a:schemeClr val="tx1"/>
        </a:solidFill>
        <a:effectLst/>
      </p:bgPr>
    </p:bg>
    <p:spTree>
      <p:nvGrpSpPr>
        <p:cNvPr id="1" name=""/>
        <p:cNvGrpSpPr/>
        <p:nvPr/>
      </p:nvGrpSpPr>
      <p:grpSpPr>
        <a:xfrm>
          <a:off x="0" y="0"/>
          <a:ext cx="0" cy="0"/>
          <a:chOff x="0" y="0"/>
          <a:chExt cx="0" cy="0"/>
        </a:xfrm>
      </p:grpSpPr>
      <p:sp>
        <p:nvSpPr>
          <p:cNvPr id="8" name="Rettangolo 1"/>
          <p:cNvSpPr/>
          <p:nvPr userDrawn="1"/>
        </p:nvSpPr>
        <p:spPr>
          <a:xfrm>
            <a:off x="293688" y="298450"/>
            <a:ext cx="14043025" cy="76327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2918992" y="6511472"/>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5400" b="1">
                <a:latin typeface="Arial" panose="020B0604020202020204" pitchFamily="34" charset="0"/>
                <a:cs typeface="Arial" panose="020B0604020202020204" pitchFamily="34" charset="0"/>
              </a:defRPr>
            </a:lvl1pPr>
          </a:lstStyle>
          <a:p>
            <a:r>
              <a:rPr lang="en-US" dirty="0"/>
              <a:t>TITLE</a:t>
            </a:r>
            <a:endParaRPr lang="it-IT" dirty="0"/>
          </a:p>
        </p:txBody>
      </p:sp>
    </p:spTree>
    <p:extLst>
      <p:ext uri="{BB962C8B-B14F-4D97-AF65-F5344CB8AC3E}">
        <p14:creationId xmlns:p14="http://schemas.microsoft.com/office/powerpoint/2010/main" val="206367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_2_b">
    <p:spTree>
      <p:nvGrpSpPr>
        <p:cNvPr id="1" name=""/>
        <p:cNvGrpSpPr/>
        <p:nvPr/>
      </p:nvGrpSpPr>
      <p:grpSpPr>
        <a:xfrm>
          <a:off x="0" y="0"/>
          <a:ext cx="0" cy="0"/>
          <a:chOff x="0" y="0"/>
          <a:chExt cx="0" cy="0"/>
        </a:xfrm>
      </p:grpSpPr>
      <p:sp>
        <p:nvSpPr>
          <p:cNvPr id="3" name="Segnaposto immagine 2"/>
          <p:cNvSpPr>
            <a:spLocks noGrp="1"/>
          </p:cNvSpPr>
          <p:nvPr>
            <p:ph type="pic" sz="quarter" idx="17"/>
          </p:nvPr>
        </p:nvSpPr>
        <p:spPr>
          <a:xfrm>
            <a:off x="0" y="0"/>
            <a:ext cx="14630400" cy="8229600"/>
          </a:xfrm>
          <a:prstGeom prst="rect">
            <a:avLst/>
          </a:prstGeom>
          <a:solidFill>
            <a:schemeClr val="bg1"/>
          </a:solidFill>
        </p:spPr>
        <p:txBody>
          <a:bodyPr/>
          <a:lstStyle/>
          <a:p>
            <a:endParaRPr lang="it-IT" dirty="0"/>
          </a:p>
        </p:txBody>
      </p:sp>
      <p:sp>
        <p:nvSpPr>
          <p:cNvPr id="30" name="Title Placeholder 1"/>
          <p:cNvSpPr>
            <a:spLocks noGrp="1"/>
          </p:cNvSpPr>
          <p:nvPr>
            <p:ph type="title" hasCustomPrompt="1"/>
          </p:nvPr>
        </p:nvSpPr>
        <p:spPr>
          <a:xfrm>
            <a:off x="1987335" y="3319462"/>
            <a:ext cx="10655729" cy="1582738"/>
          </a:xfrm>
          <a:prstGeom prst="rect">
            <a:avLst/>
          </a:prstGeom>
        </p:spPr>
        <p:txBody>
          <a:bodyPr vert="horz" lIns="91440" tIns="45720" rIns="91440" bIns="45720" rtlCol="0" anchor="ctr">
            <a:noAutofit/>
          </a:bodyPr>
          <a:lstStyle>
            <a:lvl1pPr algn="ctr">
              <a:defRPr sz="6000" b="1">
                <a:solidFill>
                  <a:schemeClr val="tx1"/>
                </a:solidFill>
                <a:latin typeface="Arial" panose="020B0604020202020204" pitchFamily="34" charset="0"/>
                <a:cs typeface="Arial" panose="020B0604020202020204" pitchFamily="34" charset="0"/>
              </a:defRPr>
            </a:lvl1pPr>
          </a:lstStyle>
          <a:p>
            <a:r>
              <a:rPr lang="en-US" dirty="0"/>
              <a:t>TITLE</a:t>
            </a:r>
            <a:endParaRPr lang="it-IT" dirty="0"/>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92408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mage_1_b">
    <p:spTree>
      <p:nvGrpSpPr>
        <p:cNvPr id="1" name=""/>
        <p:cNvGrpSpPr/>
        <p:nvPr/>
      </p:nvGrpSpPr>
      <p:grpSpPr>
        <a:xfrm>
          <a:off x="0" y="0"/>
          <a:ext cx="0" cy="0"/>
          <a:chOff x="0" y="0"/>
          <a:chExt cx="0" cy="0"/>
        </a:xfrm>
      </p:grpSpPr>
      <p:sp>
        <p:nvSpPr>
          <p:cNvPr id="16" name="Segnaposto testo 4"/>
          <p:cNvSpPr>
            <a:spLocks noGrp="1"/>
          </p:cNvSpPr>
          <p:nvPr>
            <p:ph type="body" sz="quarter" idx="15" hasCustomPrompt="1"/>
          </p:nvPr>
        </p:nvSpPr>
        <p:spPr>
          <a:xfrm>
            <a:off x="582613" y="4259263"/>
            <a:ext cx="6588125" cy="3384550"/>
          </a:xfrm>
          <a:prstGeom prst="rect">
            <a:avLst/>
          </a:prstGeom>
        </p:spPr>
        <p:txBody>
          <a:bodyPr lIns="0" tIns="0" rIns="0" bIns="0" anchor="t" anchorCtr="0"/>
          <a:lstStyle>
            <a:lvl1pPr marL="0" indent="0">
              <a:lnSpc>
                <a:spcPct val="100000"/>
              </a:lnSpc>
              <a:spcBef>
                <a:spcPts val="0"/>
              </a:spcBef>
              <a:buNone/>
              <a:defRPr sz="20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malesuada libero, sit amet commodo magna eros </a:t>
            </a:r>
            <a:r>
              <a:rPr lang="it-IT" dirty="0" err="1"/>
              <a:t>quis</a:t>
            </a:r>
            <a:r>
              <a:rPr lang="it-IT" dirty="0"/>
              <a:t> urna.</a:t>
            </a:r>
            <a:br>
              <a:rPr lang="it-IT" dirty="0"/>
            </a:br>
            <a:br>
              <a:rPr lang="it-IT" dirty="0"/>
            </a:br>
            <a:r>
              <a:rPr lang="it-IT" dirty="0" err="1"/>
              <a:t>Pellentesque</a:t>
            </a:r>
            <a:r>
              <a:rPr lang="it-IT" dirty="0"/>
              <a:t> habitant morbi tristique senectus et netus et malesuada fames ac turpis egestas. Proin pharetra nonummy pede. Mauris et orci. Lorem ipsum dolor sit amet, consectetuer adipiscing elit. </a:t>
            </a:r>
            <a:r>
              <a:rPr lang="it-IT" dirty="0" err="1"/>
              <a:t>Maecenas</a:t>
            </a:r>
            <a:r>
              <a:rPr lang="it-IT" dirty="0"/>
              <a:t> </a:t>
            </a:r>
            <a:r>
              <a:rPr lang="it-IT" dirty="0" err="1"/>
              <a:t>porttitor</a:t>
            </a:r>
            <a:r>
              <a:rPr lang="it-IT" dirty="0"/>
              <a:t>.</a:t>
            </a:r>
          </a:p>
        </p:txBody>
      </p:sp>
      <p:sp>
        <p:nvSpPr>
          <p:cNvPr id="11" name="Title Placeholder 1"/>
          <p:cNvSpPr>
            <a:spLocks noGrp="1"/>
          </p:cNvSpPr>
          <p:nvPr>
            <p:ph type="title" hasCustomPrompt="1"/>
          </p:nvPr>
        </p:nvSpPr>
        <p:spPr>
          <a:xfrm>
            <a:off x="1735138" y="1235075"/>
            <a:ext cx="5435600"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2 LINES</a:t>
            </a:r>
            <a:endParaRPr lang="it-IT" dirty="0"/>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15" name="Segnaposto immagine 2"/>
          <p:cNvSpPr>
            <a:spLocks noGrp="1"/>
          </p:cNvSpPr>
          <p:nvPr>
            <p:ph type="pic" sz="quarter" idx="18"/>
          </p:nvPr>
        </p:nvSpPr>
        <p:spPr>
          <a:xfrm>
            <a:off x="7473950"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spTree>
    <p:extLst>
      <p:ext uri="{BB962C8B-B14F-4D97-AF65-F5344CB8AC3E}">
        <p14:creationId xmlns:p14="http://schemas.microsoft.com/office/powerpoint/2010/main" val="273399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image_2_b">
    <p:bg>
      <p:bgPr>
        <a:solidFill>
          <a:schemeClr val="tx1"/>
        </a:solidFill>
        <a:effectLst/>
      </p:bgPr>
    </p:bg>
    <p:spTree>
      <p:nvGrpSpPr>
        <p:cNvPr id="1" name=""/>
        <p:cNvGrpSpPr/>
        <p:nvPr/>
      </p:nvGrpSpPr>
      <p:grpSpPr>
        <a:xfrm>
          <a:off x="0" y="0"/>
          <a:ext cx="0" cy="0"/>
          <a:chOff x="0" y="0"/>
          <a:chExt cx="0" cy="0"/>
        </a:xfrm>
      </p:grpSpPr>
      <p:sp>
        <p:nvSpPr>
          <p:cNvPr id="18" name="Rettangolo 17"/>
          <p:cNvSpPr/>
          <p:nvPr userDrawn="1"/>
        </p:nvSpPr>
        <p:spPr>
          <a:xfrm>
            <a:off x="293688" y="298450"/>
            <a:ext cx="6861600"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immagine 3"/>
          <p:cNvSpPr>
            <a:spLocks noGrp="1"/>
          </p:cNvSpPr>
          <p:nvPr>
            <p:ph type="pic" sz="quarter" idx="10"/>
          </p:nvPr>
        </p:nvSpPr>
        <p:spPr>
          <a:xfrm>
            <a:off x="7473950" y="4259264"/>
            <a:ext cx="6862763" cy="3671886"/>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txBody>
          <a:bodyPr/>
          <a:lstStyle/>
          <a:p>
            <a:endParaRPr lang="it-IT"/>
          </a:p>
        </p:txBody>
      </p:sp>
      <p:sp>
        <p:nvSpPr>
          <p:cNvPr id="7" name="Segnaposto immagine 6"/>
          <p:cNvSpPr>
            <a:spLocks noGrp="1"/>
          </p:cNvSpPr>
          <p:nvPr>
            <p:ph type="pic" sz="quarter" idx="11"/>
          </p:nvPr>
        </p:nvSpPr>
        <p:spPr>
          <a:xfrm>
            <a:off x="7473950" y="298450"/>
            <a:ext cx="6862763" cy="3671888"/>
          </a:xfrm>
          <a:prstGeom prst="rect">
            <a:avLst/>
          </a:prstGeom>
        </p:spPr>
        <p:txBody>
          <a:bodyPr/>
          <a:lstStyle/>
          <a:p>
            <a:endParaRPr lang="it-IT" dirty="0"/>
          </a:p>
        </p:txBody>
      </p:sp>
      <p:sp>
        <p:nvSpPr>
          <p:cNvPr id="9" name="Title Placeholder 1"/>
          <p:cNvSpPr>
            <a:spLocks noGrp="1"/>
          </p:cNvSpPr>
          <p:nvPr>
            <p:ph type="title" hasCustomPrompt="1"/>
          </p:nvPr>
        </p:nvSpPr>
        <p:spPr>
          <a:xfrm>
            <a:off x="1735138" y="1235075"/>
            <a:ext cx="5082747"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12" name="Segnaposto testo 4"/>
          <p:cNvSpPr>
            <a:spLocks noGrp="1"/>
          </p:cNvSpPr>
          <p:nvPr>
            <p:ph type="body" sz="quarter" idx="15" hasCustomPrompt="1"/>
          </p:nvPr>
        </p:nvSpPr>
        <p:spPr>
          <a:xfrm>
            <a:off x="1735138" y="4259263"/>
            <a:ext cx="5100659" cy="1206500"/>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3 </a:t>
            </a:r>
            <a:r>
              <a:rPr lang="it-IT" dirty="0" err="1"/>
              <a:t>lines</a:t>
            </a:r>
            <a:br>
              <a:rPr lang="it-IT" dirty="0"/>
            </a:br>
            <a:r>
              <a:rPr lang="it-IT" dirty="0" err="1"/>
              <a:t>subtitle</a:t>
            </a:r>
            <a:endParaRPr lang="it-IT" dirty="0"/>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396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image_3_b">
    <p:bg>
      <p:bgPr>
        <a:solidFill>
          <a:schemeClr val="tx1"/>
        </a:solidFill>
        <a:effectLst/>
      </p:bgPr>
    </p:bg>
    <p:spTree>
      <p:nvGrpSpPr>
        <p:cNvPr id="1" name=""/>
        <p:cNvGrpSpPr/>
        <p:nvPr/>
      </p:nvGrpSpPr>
      <p:grpSpPr>
        <a:xfrm>
          <a:off x="0" y="0"/>
          <a:ext cx="0" cy="0"/>
          <a:chOff x="0" y="0"/>
          <a:chExt cx="0" cy="0"/>
        </a:xfrm>
      </p:grpSpPr>
      <p:sp>
        <p:nvSpPr>
          <p:cNvPr id="14" name="Segnaposto immagine 2"/>
          <p:cNvSpPr>
            <a:spLocks noGrp="1"/>
          </p:cNvSpPr>
          <p:nvPr>
            <p:ph type="pic" sz="quarter" idx="19"/>
          </p:nvPr>
        </p:nvSpPr>
        <p:spPr>
          <a:xfrm>
            <a:off x="293688"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p:spPr>
        <p:txBody>
          <a:bodyPr/>
          <a:lstStyle/>
          <a:p>
            <a:endParaRPr lang="it-IT"/>
          </a:p>
        </p:txBody>
      </p:sp>
      <p:sp>
        <p:nvSpPr>
          <p:cNvPr id="21" name="Rettangolo 20"/>
          <p:cNvSpPr/>
          <p:nvPr userDrawn="1"/>
        </p:nvSpPr>
        <p:spPr>
          <a:xfrm>
            <a:off x="7473951" y="298450"/>
            <a:ext cx="6862762" cy="763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testo 4"/>
          <p:cNvSpPr>
            <a:spLocks noGrp="1"/>
          </p:cNvSpPr>
          <p:nvPr>
            <p:ph type="body" sz="quarter" idx="15" hasCustomPrompt="1"/>
          </p:nvPr>
        </p:nvSpPr>
        <p:spPr>
          <a:xfrm>
            <a:off x="8431079" y="5656881"/>
            <a:ext cx="5580000" cy="1986932"/>
          </a:xfrm>
          <a:prstGeom prst="rect">
            <a:avLst/>
          </a:prstGeom>
        </p:spPr>
        <p:txBody>
          <a:bodyPr lIns="0" tIns="0" rIns="0" bIns="0" anchor="t" anchorCtr="0"/>
          <a:lstStyle>
            <a:lvl1pPr marL="0" indent="0">
              <a:lnSpc>
                <a:spcPct val="100000"/>
              </a:lnSpc>
              <a:spcBef>
                <a:spcPts val="0"/>
              </a:spcBef>
              <a:buNone/>
              <a:defRPr sz="1800"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a:t>Lorem ipsum dolor sit amet, consectetuer adipiscing elit. Maecenas porttitor congue massa. Fusce posuere, magna sed pulvinar ultricies, purus lectus </a:t>
            </a:r>
            <a:r>
              <a:rPr lang="it-IT" dirty="0" err="1"/>
              <a:t>malesuada</a:t>
            </a:r>
            <a:r>
              <a:rPr lang="it-IT" dirty="0"/>
              <a:t> libero.</a:t>
            </a:r>
          </a:p>
        </p:txBody>
      </p:sp>
      <p:sp>
        <p:nvSpPr>
          <p:cNvPr id="9" name="Title Placeholder 1"/>
          <p:cNvSpPr>
            <a:spLocks noGrp="1"/>
          </p:cNvSpPr>
          <p:nvPr>
            <p:ph type="title" hasCustomPrompt="1"/>
          </p:nvPr>
        </p:nvSpPr>
        <p:spPr>
          <a:xfrm>
            <a:off x="8467788" y="1235075"/>
            <a:ext cx="5580000" cy="2735263"/>
          </a:xfrm>
          <a:prstGeom prst="rect">
            <a:avLst/>
          </a:prstGeom>
        </p:spPr>
        <p:txBody>
          <a:bodyPr vert="horz" lIns="0" tIns="0" rIns="0" bIns="0" rtlCol="0" anchor="t" anchorCtr="0">
            <a:noAutofit/>
          </a:bodyPr>
          <a:lstStyle>
            <a:lvl1pPr algn="l">
              <a:defRPr sz="54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3 LINES</a:t>
            </a:r>
            <a:br>
              <a:rPr lang="en-US" dirty="0"/>
            </a:br>
            <a:r>
              <a:rPr lang="en-US" dirty="0"/>
              <a:t>TITLE</a:t>
            </a:r>
            <a:endParaRPr lang="it-IT" dirty="0"/>
          </a:p>
        </p:txBody>
      </p:sp>
      <p:sp>
        <p:nvSpPr>
          <p:cNvPr id="22" name="Segnaposto testo 4"/>
          <p:cNvSpPr>
            <a:spLocks noGrp="1"/>
          </p:cNvSpPr>
          <p:nvPr>
            <p:ph type="body" sz="quarter" idx="18" hasCustomPrompt="1"/>
          </p:nvPr>
        </p:nvSpPr>
        <p:spPr>
          <a:xfrm>
            <a:off x="8467788" y="4259263"/>
            <a:ext cx="5580000" cy="785812"/>
          </a:xfrm>
          <a:prstGeom prst="rect">
            <a:avLst/>
          </a:prstGeom>
        </p:spPr>
        <p:txBody>
          <a:bodyPr lIns="0" tIns="0" rIns="0" bIns="0"/>
          <a:lstStyle>
            <a:lvl1pPr marL="0" indent="0">
              <a:lnSpc>
                <a:spcPct val="100000"/>
              </a:lnSpc>
              <a:spcBef>
                <a:spcPts val="0"/>
              </a:spcBef>
              <a:buNone/>
              <a:defRPr sz="2400" b="1" baseline="0">
                <a:solidFill>
                  <a:schemeClr val="tx1"/>
                </a:solidFill>
                <a:latin typeface="Arial" panose="020B0604020202020204" pitchFamily="34" charset="0"/>
                <a:cs typeface="Arial" panose="020B0604020202020204" pitchFamily="34" charset="0"/>
              </a:defRPr>
            </a:lvl1pPr>
            <a:lvl2pPr marL="548640" indent="0">
              <a:buNone/>
              <a:defRPr sz="2000">
                <a:solidFill>
                  <a:schemeClr val="bg1"/>
                </a:solidFill>
                <a:latin typeface="Arial" panose="020B0604020202020204" pitchFamily="34" charset="0"/>
                <a:cs typeface="Arial" panose="020B0604020202020204" pitchFamily="34" charset="0"/>
              </a:defRPr>
            </a:lvl2pPr>
            <a:lvl3pPr marL="1097280" indent="0">
              <a:buNone/>
              <a:defRPr sz="2000">
                <a:solidFill>
                  <a:schemeClr val="bg1"/>
                </a:solidFill>
                <a:latin typeface="Arial" panose="020B0604020202020204" pitchFamily="34" charset="0"/>
                <a:cs typeface="Arial" panose="020B0604020202020204" pitchFamily="34" charset="0"/>
              </a:defRPr>
            </a:lvl3pPr>
            <a:lvl4pPr marL="1645920" indent="0">
              <a:buNone/>
              <a:defRPr sz="2000">
                <a:solidFill>
                  <a:schemeClr val="bg1"/>
                </a:solidFill>
                <a:latin typeface="Arial" panose="020B0604020202020204" pitchFamily="34" charset="0"/>
                <a:cs typeface="Arial" panose="020B0604020202020204" pitchFamily="34" charset="0"/>
              </a:defRPr>
            </a:lvl4pPr>
            <a:lvl5pPr marL="2194560" indent="0">
              <a:buNone/>
              <a:defRPr sz="2000">
                <a:solidFill>
                  <a:schemeClr val="bg1"/>
                </a:solidFill>
                <a:latin typeface="Arial" panose="020B0604020202020204" pitchFamily="34" charset="0"/>
                <a:cs typeface="Arial" panose="020B0604020202020204" pitchFamily="34" charset="0"/>
              </a:defRPr>
            </a:lvl5pPr>
          </a:lstStyle>
          <a:p>
            <a:pPr lvl="0"/>
            <a:r>
              <a:rPr lang="it-IT" dirty="0" err="1"/>
              <a:t>Subtitle</a:t>
            </a:r>
            <a:br>
              <a:rPr lang="it-IT" dirty="0"/>
            </a:br>
            <a:r>
              <a:rPr lang="it-IT" dirty="0"/>
              <a:t>2 </a:t>
            </a:r>
            <a:r>
              <a:rPr lang="it-IT" dirty="0" err="1"/>
              <a:t>lines</a:t>
            </a:r>
            <a:endParaRPr lang="it-IT" dirty="0"/>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30785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_4_b">
    <p:spTree>
      <p:nvGrpSpPr>
        <p:cNvPr id="1" name=""/>
        <p:cNvGrpSpPr/>
        <p:nvPr/>
      </p:nvGrpSpPr>
      <p:grpSpPr>
        <a:xfrm>
          <a:off x="0" y="0"/>
          <a:ext cx="0" cy="0"/>
          <a:chOff x="0" y="0"/>
          <a:chExt cx="0" cy="0"/>
        </a:xfrm>
      </p:grpSpPr>
      <p:sp>
        <p:nvSpPr>
          <p:cNvPr id="22" name="Title Placeholder 1"/>
          <p:cNvSpPr>
            <a:spLocks noGrp="1"/>
          </p:cNvSpPr>
          <p:nvPr>
            <p:ph type="title" hasCustomPrompt="1"/>
          </p:nvPr>
        </p:nvSpPr>
        <p:spPr>
          <a:xfrm>
            <a:off x="582613" y="2351235"/>
            <a:ext cx="5240705" cy="3238206"/>
          </a:xfrm>
          <a:prstGeom prst="rect">
            <a:avLst/>
          </a:prstGeom>
        </p:spPr>
        <p:txBody>
          <a:bodyPr vert="horz" lIns="0" tIns="0" rIns="0" bIns="0" rtlCol="0" anchor="t">
            <a:noAutofit/>
          </a:bodyPr>
          <a:lstStyle>
            <a:lvl1pPr algn="l">
              <a:defRPr sz="6000" b="1" baseline="0">
                <a:solidFill>
                  <a:schemeClr val="tx1"/>
                </a:solidFill>
                <a:latin typeface="Arial" panose="020B0604020202020204" pitchFamily="34" charset="0"/>
                <a:cs typeface="Arial" panose="020B0604020202020204" pitchFamily="34" charset="0"/>
              </a:defRPr>
            </a:lvl1pPr>
          </a:lstStyle>
          <a:p>
            <a:r>
              <a:rPr lang="en-US" dirty="0"/>
              <a:t>TITLE</a:t>
            </a:r>
            <a:br>
              <a:rPr lang="en-US" dirty="0"/>
            </a:br>
            <a:r>
              <a:rPr lang="en-US" dirty="0"/>
              <a:t>4 LINES</a:t>
            </a:r>
            <a:br>
              <a:rPr lang="en-US" dirty="0"/>
            </a:br>
            <a:r>
              <a:rPr lang="en-US" dirty="0"/>
              <a:t>TITLE</a:t>
            </a:r>
            <a:br>
              <a:rPr lang="en-US" dirty="0"/>
            </a:br>
            <a:r>
              <a:rPr lang="en-US" dirty="0"/>
              <a:t>4 LINES</a:t>
            </a:r>
            <a:endParaRPr lang="it-IT" dirty="0"/>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9" name="Segnaposto immagine 9"/>
          <p:cNvSpPr>
            <a:spLocks noGrp="1"/>
          </p:cNvSpPr>
          <p:nvPr>
            <p:ph type="pic" sz="quarter" idx="10"/>
          </p:nvPr>
        </p:nvSpPr>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txBody>
          <a:bodyPr wrap="square">
            <a:noAutofit/>
          </a:bodyPr>
          <a:lstStyle/>
          <a:p>
            <a:endParaRPr lang="it-IT" dirty="0"/>
          </a:p>
        </p:txBody>
      </p:sp>
    </p:spTree>
    <p:extLst>
      <p:ext uri="{BB962C8B-B14F-4D97-AF65-F5344CB8AC3E}">
        <p14:creationId xmlns:p14="http://schemas.microsoft.com/office/powerpoint/2010/main" val="3327206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87251"/>
      </p:ext>
    </p:extLst>
  </p:cSld>
  <p:clrMap bg1="lt1" tx1="dk1" bg2="lt2" tx2="dk2" accent1="accent1" accent2="accent2" accent3="accent3" accent4="accent4" accent5="accent5" accent6="accent6" hlink="hlink" folHlink="folHlink"/>
  <p:sldLayoutIdLst>
    <p:sldLayoutId id="2147483687" r:id="rId1"/>
    <p:sldLayoutId id="2147483790" r:id="rId2"/>
    <p:sldLayoutId id="2147483823" r:id="rId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userDrawn="1">
          <p15:clr>
            <a:srgbClr val="F26B43"/>
          </p15:clr>
        </p15:guide>
        <p15:guide id="2" pos="9031" userDrawn="1">
          <p15:clr>
            <a:srgbClr val="F26B43"/>
          </p15:clr>
        </p15:guide>
        <p15:guide id="3" pos="185" userDrawn="1">
          <p15:clr>
            <a:srgbClr val="F26B43"/>
          </p15:clr>
        </p15:guide>
        <p15:guide id="4" orient="horz" pos="4996" userDrawn="1">
          <p15:clr>
            <a:srgbClr val="F26B43"/>
          </p15:clr>
        </p15:guide>
        <p15:guide id="5" pos="367" userDrawn="1">
          <p15:clr>
            <a:srgbClr val="F26B43"/>
          </p15:clr>
        </p15:guide>
        <p15:guide id="6" orient="horz" pos="369" userDrawn="1">
          <p15:clr>
            <a:srgbClr val="F26B43"/>
          </p15:clr>
        </p15:guide>
        <p15:guide id="7" orient="horz" pos="4815" userDrawn="1">
          <p15:clr>
            <a:srgbClr val="F26B43"/>
          </p15:clr>
        </p15:guide>
        <p15:guide id="8" pos="88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935954"/>
      </p:ext>
    </p:extLst>
  </p:cSld>
  <p:clrMap bg1="lt1" tx1="dk1" bg2="lt2" tx2="dk2" accent1="accent1" accent2="accent2" accent3="accent3" accent4="accent4" accent5="accent5" accent6="accent6" hlink="hlink" folHlink="folHlink"/>
  <p:sldLayoutIdLst>
    <p:sldLayoutId id="2147483878" r:id="rId1"/>
    <p:sldLayoutId id="2147483900" r:id="rId2"/>
    <p:sldLayoutId id="2147483847" r:id="rId3"/>
    <p:sldLayoutId id="2147483849" r:id="rId4"/>
    <p:sldLayoutId id="2147483874" r:id="rId5"/>
    <p:sldLayoutId id="2147483852" r:id="rId6"/>
    <p:sldLayoutId id="2147483905" r:id="rId7"/>
    <p:sldLayoutId id="2147483854" r:id="rId8"/>
    <p:sldLayoutId id="2147483856" r:id="rId9"/>
    <p:sldLayoutId id="2147483857" r:id="rId10"/>
    <p:sldLayoutId id="2147483909" r:id="rId11"/>
    <p:sldLayoutId id="2147483875" r:id="rId12"/>
    <p:sldLayoutId id="2147483945" r:id="rId13"/>
    <p:sldLayoutId id="2147483948"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userDrawn="1">
          <p15:clr>
            <a:srgbClr val="F26B43"/>
          </p15:clr>
        </p15:guide>
        <p15:guide id="10" pos="367" userDrawn="1">
          <p15:clr>
            <a:srgbClr val="F26B43"/>
          </p15:clr>
        </p15:guide>
        <p15:guide id="11" orient="horz" pos="4815" userDrawn="1">
          <p15:clr>
            <a:srgbClr val="F26B43"/>
          </p15:clr>
        </p15:guide>
        <p15:guide id="12" pos="8849" userDrawn="1">
          <p15:clr>
            <a:srgbClr val="F26B43"/>
          </p15:clr>
        </p15:guide>
        <p15:guide id="13" pos="4517" userDrawn="1">
          <p15:clr>
            <a:srgbClr val="F26B43"/>
          </p15:clr>
        </p15:guide>
        <p15:guide id="18" orient="horz" pos="778" userDrawn="1">
          <p15:clr>
            <a:srgbClr val="F26B43"/>
          </p15:clr>
        </p15:guide>
        <p15:guide id="21" pos="1093" userDrawn="1">
          <p15:clr>
            <a:srgbClr val="F26B43"/>
          </p15:clr>
        </p15:guide>
        <p15:guide id="22" pos="4608" userDrawn="1">
          <p15:clr>
            <a:srgbClr val="F26B43"/>
          </p15:clr>
        </p15:guide>
        <p15:guide id="23" orient="horz" pos="2592" userDrawn="1">
          <p15:clr>
            <a:srgbClr val="F26B43"/>
          </p15:clr>
        </p15:guide>
        <p15:guide id="24" orient="horz" pos="2683" userDrawn="1">
          <p15:clr>
            <a:srgbClr val="F26B43"/>
          </p15:clr>
        </p15:guide>
        <p15:guide id="25" pos="4708" userDrawn="1">
          <p15:clr>
            <a:srgbClr val="F26B43"/>
          </p15:clr>
        </p15:guide>
        <p15:guide id="26" orient="horz" pos="250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320207"/>
      </p:ext>
    </p:extLst>
  </p:cSld>
  <p:clrMap bg1="lt1" tx1="dk1" bg2="lt2" tx2="dk2" accent1="accent1" accent2="accent2" accent3="accent3" accent4="accent4" accent5="accent5" accent6="accent6" hlink="hlink" folHlink="folHlink"/>
  <p:sldLayoutIdLst>
    <p:sldLayoutId id="2147483914" r:id="rId1"/>
    <p:sldLayoutId id="2147483917" r:id="rId2"/>
    <p:sldLayoutId id="2147483919" r:id="rId3"/>
    <p:sldLayoutId id="2147483921" r:id="rId4"/>
    <p:sldLayoutId id="2147483922" r:id="rId5"/>
    <p:sldLayoutId id="2147483925" r:id="rId6"/>
    <p:sldLayoutId id="2147483926" r:id="rId7"/>
    <p:sldLayoutId id="2147483929" r:id="rId8"/>
    <p:sldLayoutId id="2147483931" r:id="rId9"/>
    <p:sldLayoutId id="2147483933" r:id="rId10"/>
    <p:sldLayoutId id="2147483934" r:id="rId11"/>
    <p:sldLayoutId id="2147483937"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p15:clr>
            <a:srgbClr val="F26B43"/>
          </p15:clr>
        </p15:guide>
        <p15:guide id="10" pos="367">
          <p15:clr>
            <a:srgbClr val="F26B43"/>
          </p15:clr>
        </p15:guide>
        <p15:guide id="11" orient="horz" pos="4815">
          <p15:clr>
            <a:srgbClr val="F26B43"/>
          </p15:clr>
        </p15:guide>
        <p15:guide id="12" pos="8849">
          <p15:clr>
            <a:srgbClr val="F26B43"/>
          </p15:clr>
        </p15:guide>
        <p15:guide id="13" pos="4517">
          <p15:clr>
            <a:srgbClr val="F26B43"/>
          </p15:clr>
        </p15:guide>
        <p15:guide id="18" orient="horz" pos="778">
          <p15:clr>
            <a:srgbClr val="F26B43"/>
          </p15:clr>
        </p15:guide>
        <p15:guide id="21" pos="1093">
          <p15:clr>
            <a:srgbClr val="F26B43"/>
          </p15:clr>
        </p15:guide>
        <p15:guide id="22" pos="4608">
          <p15:clr>
            <a:srgbClr val="F26B43"/>
          </p15:clr>
        </p15:guide>
        <p15:guide id="23" orient="horz" pos="2592">
          <p15:clr>
            <a:srgbClr val="F26B43"/>
          </p15:clr>
        </p15:guide>
        <p15:guide id="24" orient="horz" pos="2683">
          <p15:clr>
            <a:srgbClr val="F26B43"/>
          </p15:clr>
        </p15:guide>
        <p15:guide id="25" pos="4708">
          <p15:clr>
            <a:srgbClr val="F26B43"/>
          </p15:clr>
        </p15:guide>
        <p15:guide id="26" orient="horz" pos="250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6582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7" r:id="rId7"/>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
          <p15:clr>
            <a:srgbClr val="F26B43"/>
          </p15:clr>
        </p15:guide>
        <p15:guide id="2" pos="9031">
          <p15:clr>
            <a:srgbClr val="F26B43"/>
          </p15:clr>
        </p15:guide>
        <p15:guide id="3" pos="185">
          <p15:clr>
            <a:srgbClr val="F26B43"/>
          </p15:clr>
        </p15:guide>
        <p15:guide id="4" orient="horz" pos="4996">
          <p15:clr>
            <a:srgbClr val="F26B43"/>
          </p15:clr>
        </p15:guide>
        <p15:guide id="9" orient="horz" pos="369">
          <p15:clr>
            <a:srgbClr val="F26B43"/>
          </p15:clr>
        </p15:guide>
        <p15:guide id="10" pos="367">
          <p15:clr>
            <a:srgbClr val="F26B43"/>
          </p15:clr>
        </p15:guide>
        <p15:guide id="11" orient="horz" pos="4815">
          <p15:clr>
            <a:srgbClr val="F26B43"/>
          </p15:clr>
        </p15:guide>
        <p15:guide id="12" pos="8849">
          <p15:clr>
            <a:srgbClr val="F26B43"/>
          </p15:clr>
        </p15:guide>
        <p15:guide id="13" pos="4517">
          <p15:clr>
            <a:srgbClr val="F26B43"/>
          </p15:clr>
        </p15:guide>
        <p15:guide id="18" orient="horz" pos="778">
          <p15:clr>
            <a:srgbClr val="F26B43"/>
          </p15:clr>
        </p15:guide>
        <p15:guide id="21" pos="1093">
          <p15:clr>
            <a:srgbClr val="F26B43"/>
          </p15:clr>
        </p15:guide>
        <p15:guide id="22" pos="4608">
          <p15:clr>
            <a:srgbClr val="F26B43"/>
          </p15:clr>
        </p15:guide>
        <p15:guide id="23" orient="horz" pos="2592">
          <p15:clr>
            <a:srgbClr val="F26B43"/>
          </p15:clr>
        </p15:guide>
        <p15:guide id="24" orient="horz" pos="2683">
          <p15:clr>
            <a:srgbClr val="F26B43"/>
          </p15:clr>
        </p15:guide>
        <p15:guide id="25" pos="4708">
          <p15:clr>
            <a:srgbClr val="F26B43"/>
          </p15:clr>
        </p15:guide>
        <p15:guide id="26" orient="horz" pos="250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naba.it/en/about-us/prizes-and-awards"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youtube.com/watch?v=M3g8Ph7-sfs"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hyperlink" Target="http://www.naba.it/"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hyperlink" Target="http://www.naba.it/"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jpeg"/><Relationship Id="rId1" Type="http://schemas.openxmlformats.org/officeDocument/2006/relationships/slideLayout" Target="../slideLayouts/slideLayout22.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6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2.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jpe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28.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28.xml"/><Relationship Id="rId4" Type="http://schemas.openxmlformats.org/officeDocument/2006/relationships/image" Target="../media/image9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1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 r="54"/>
          <a:stretch>
            <a:fillRect/>
          </a:stretch>
        </p:blipFill>
        <p:spPr/>
      </p:pic>
      <p:pic>
        <p:nvPicPr>
          <p:cNvPr id="8" name="Segnaposto immagine 12"/>
          <p:cNvPicPr>
            <a:picLocks noGrp="1" noChangeAspect="1"/>
          </p:cNvPicPr>
          <p:nvPr>
            <p:ph type="pic" sz="quarter" idx="11"/>
          </p:nvPr>
        </p:nvPicPr>
        <p:blipFill rotWithShape="1">
          <a:blip r:embed="rId3"/>
          <a:srcRect t="417" b="417"/>
          <a:stretch/>
        </p:blipFill>
        <p:spPr>
          <a:prstGeom prst="rect">
            <a:avLst/>
          </a:prstGeom>
        </p:spPr>
      </p:pic>
      <p:sp>
        <p:nvSpPr>
          <p:cNvPr id="4" name="Titolo 3"/>
          <p:cNvSpPr>
            <a:spLocks noGrp="1"/>
          </p:cNvSpPr>
          <p:nvPr>
            <p:ph type="title"/>
          </p:nvPr>
        </p:nvSpPr>
        <p:spPr/>
        <p:txBody>
          <a:bodyPr anchor="b" anchorCtr="0"/>
          <a:lstStyle/>
          <a:p>
            <a:r>
              <a:rPr lang="it-IT" dirty="0"/>
              <a:t>ROME</a:t>
            </a:r>
          </a:p>
        </p:txBody>
      </p:sp>
      <p:sp>
        <p:nvSpPr>
          <p:cNvPr id="5" name="Segnaposto testo 4"/>
          <p:cNvSpPr>
            <a:spLocks noGrp="1"/>
          </p:cNvSpPr>
          <p:nvPr>
            <p:ph type="body" sz="quarter" idx="15"/>
          </p:nvPr>
        </p:nvSpPr>
        <p:spPr/>
        <p:txBody>
          <a:bodyPr/>
          <a:lstStyle/>
          <a:p>
            <a:r>
              <a:rPr lang="en-US" kern="700" dirty="0"/>
              <a:t>Eternal city of unique archaeological, historical and social heritage</a:t>
            </a:r>
          </a:p>
        </p:txBody>
      </p:sp>
    </p:spTree>
    <p:extLst>
      <p:ext uri="{BB962C8B-B14F-4D97-AF65-F5344CB8AC3E}">
        <p14:creationId xmlns:p14="http://schemas.microsoft.com/office/powerpoint/2010/main" val="3904324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82613" y="2179272"/>
            <a:ext cx="5240705" cy="5464541"/>
          </a:xfrm>
          <a:prstGeom prst="rect">
            <a:avLst/>
          </a:prstGeom>
        </p:spPr>
        <p:txBody>
          <a:bodyPr/>
          <a:lstStyle/>
          <a:p>
            <a:r>
              <a:rPr lang="it-IT" sz="5400" dirty="0"/>
              <a:t>CITY </a:t>
            </a:r>
            <a:br>
              <a:rPr lang="it-IT" sz="5400" dirty="0"/>
            </a:br>
            <a:r>
              <a:rPr lang="it-IT" sz="5400" dirty="0"/>
              <a:t>OF ARTS</a:t>
            </a:r>
            <a:br>
              <a:rPr lang="it-IT" dirty="0"/>
            </a:br>
            <a:br>
              <a:rPr lang="it-IT" sz="2400" dirty="0"/>
            </a:br>
            <a:r>
              <a:rPr lang="en-US" sz="2400" kern="700" dirty="0"/>
              <a:t>The capital of Italian culture </a:t>
            </a:r>
            <a:br>
              <a:rPr lang="en-US" sz="2400" kern="700" dirty="0"/>
            </a:br>
            <a:r>
              <a:rPr lang="en-US" sz="2400" kern="700" dirty="0"/>
              <a:t>and cinema</a:t>
            </a:r>
            <a:endParaRPr lang="it-IT" sz="2400" dirty="0"/>
          </a:p>
        </p:txBody>
      </p:sp>
      <p:pic>
        <p:nvPicPr>
          <p:cNvPr id="4" name="Segnaposto immagine 5"/>
          <p:cNvPicPr>
            <a:picLocks/>
          </p:cNvPicPr>
          <p:nvPr/>
        </p:nvPicPr>
        <p:blipFill rotWithShape="1">
          <a:blip r:embed="rId2">
            <a:extLst>
              <a:ext uri="{28A0092B-C50C-407E-A947-70E740481C1C}">
                <a14:useLocalDpi xmlns:a14="http://schemas.microsoft.com/office/drawing/2010/main" val="0"/>
              </a:ext>
            </a:extLst>
          </a:blip>
          <a:srcRect t="198" b="198"/>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2125251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82613" y="2179273"/>
            <a:ext cx="5240705" cy="5464540"/>
          </a:xfrm>
          <a:prstGeom prst="rect">
            <a:avLst/>
          </a:prstGeom>
        </p:spPr>
        <p:txBody>
          <a:bodyPr/>
          <a:lstStyle/>
          <a:p>
            <a:r>
              <a:rPr lang="it-IT" sz="5400" dirty="0"/>
              <a:t>CITY </a:t>
            </a:r>
            <a:br>
              <a:rPr lang="it-IT" sz="5400" dirty="0"/>
            </a:br>
            <a:r>
              <a:rPr lang="it-IT" sz="5400" dirty="0"/>
              <a:t>OF FASHION</a:t>
            </a:r>
            <a:br>
              <a:rPr lang="it-IT" dirty="0"/>
            </a:br>
            <a:br>
              <a:rPr lang="it-IT" sz="2400" dirty="0"/>
            </a:br>
            <a:r>
              <a:rPr lang="en-US" sz="2400" kern="700" dirty="0"/>
              <a:t>Headquarter for important haute couture events and prestigious fashion brands</a:t>
            </a:r>
          </a:p>
        </p:txBody>
      </p:sp>
      <p:pic>
        <p:nvPicPr>
          <p:cNvPr id="5" name="Segnaposto immagine 5"/>
          <p:cNvPicPr>
            <a:picLocks/>
          </p:cNvPicPr>
          <p:nvPr/>
        </p:nvPicPr>
        <p:blipFill rotWithShape="1">
          <a:blip r:embed="rId2">
            <a:extLst>
              <a:ext uri="{28A0092B-C50C-407E-A947-70E740481C1C}">
                <a14:useLocalDpi xmlns:a14="http://schemas.microsoft.com/office/drawing/2010/main" val="0"/>
              </a:ext>
            </a:extLst>
          </a:blip>
          <a:srcRect t="155" b="155"/>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352728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ACADEMY</a:t>
            </a:r>
          </a:p>
        </p:txBody>
      </p:sp>
    </p:spTree>
    <p:extLst>
      <p:ext uri="{BB962C8B-B14F-4D97-AF65-F5344CB8AC3E}">
        <p14:creationId xmlns:p14="http://schemas.microsoft.com/office/powerpoint/2010/main" val="210939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5"/>
          </p:nvPr>
        </p:nvSpPr>
        <p:spPr>
          <a:xfrm>
            <a:off x="7783788" y="1638835"/>
            <a:ext cx="6264000" cy="5094514"/>
          </a:xfrm>
        </p:spPr>
        <p:txBody>
          <a:bodyPr/>
          <a:lstStyle/>
          <a:p>
            <a:pPr marL="342900" indent="-342900">
              <a:spcBef>
                <a:spcPts val="600"/>
              </a:spcBef>
              <a:buFont typeface="Wingdings" panose="05000000000000000000" pitchFamily="2" charset="2"/>
              <a:buChar char="§"/>
            </a:pPr>
            <a:r>
              <a:rPr lang="en-US" b="1" spc="-10" dirty="0">
                <a:cs typeface="Arial"/>
              </a:rPr>
              <a:t>The largest Academy of Fine Arts in Italy </a:t>
            </a:r>
          </a:p>
          <a:p>
            <a:pPr marL="342900" indent="-342900">
              <a:spcBef>
                <a:spcPts val="600"/>
              </a:spcBef>
              <a:buFont typeface="Wingdings" panose="05000000000000000000" pitchFamily="2" charset="2"/>
              <a:buChar char="§"/>
            </a:pPr>
            <a:r>
              <a:rPr lang="en-US" spc="-10" dirty="0">
                <a:cs typeface="Arial"/>
              </a:rPr>
              <a:t>Founded in Milan in 1980 and </a:t>
            </a:r>
            <a:r>
              <a:rPr lang="en-US" b="1" spc="-10" dirty="0" err="1">
                <a:cs typeface="Arial"/>
              </a:rPr>
              <a:t>recognised</a:t>
            </a:r>
            <a:r>
              <a:rPr lang="en-US" b="1" spc="-10" dirty="0">
                <a:cs typeface="Arial"/>
              </a:rPr>
              <a:t> by Italian Ministry of University and Research </a:t>
            </a:r>
            <a:r>
              <a:rPr lang="en-US" spc="-10" dirty="0">
                <a:cs typeface="Arial"/>
              </a:rPr>
              <a:t>(MUR), back in 1981</a:t>
            </a:r>
          </a:p>
          <a:p>
            <a:pPr marL="342900" indent="-342900">
              <a:spcBef>
                <a:spcPts val="600"/>
              </a:spcBef>
              <a:buFont typeface="Wingdings" panose="05000000000000000000" pitchFamily="2" charset="2"/>
              <a:buChar char="§"/>
            </a:pPr>
            <a:r>
              <a:rPr lang="en-US" b="1" spc="-10" dirty="0">
                <a:cs typeface="Arial"/>
              </a:rPr>
              <a:t>Innovative</a:t>
            </a:r>
            <a:r>
              <a:rPr lang="en-US" spc="-10" dirty="0">
                <a:cs typeface="Arial"/>
              </a:rPr>
              <a:t> and </a:t>
            </a:r>
            <a:r>
              <a:rPr lang="en-US" b="1" spc="-10" dirty="0">
                <a:cs typeface="Arial"/>
              </a:rPr>
              <a:t>multidisciplinary</a:t>
            </a:r>
            <a:r>
              <a:rPr lang="en-US" spc="-10" dirty="0">
                <a:cs typeface="Arial"/>
              </a:rPr>
              <a:t> </a:t>
            </a:r>
            <a:r>
              <a:rPr lang="en-US" b="1" spc="-10" dirty="0">
                <a:cs typeface="Arial"/>
              </a:rPr>
              <a:t>experiences</a:t>
            </a:r>
            <a:r>
              <a:rPr lang="en-US" spc="-10" dirty="0">
                <a:cs typeface="Arial"/>
              </a:rPr>
              <a:t> in the artistic and professional context of current trends</a:t>
            </a:r>
          </a:p>
          <a:p>
            <a:pPr marL="342900" indent="-342900">
              <a:spcBef>
                <a:spcPts val="600"/>
              </a:spcBef>
              <a:buFont typeface="Wingdings" panose="05000000000000000000" pitchFamily="2" charset="2"/>
              <a:buChar char="§"/>
            </a:pPr>
            <a:r>
              <a:rPr lang="en-US" spc="-10" dirty="0">
                <a:cs typeface="Arial"/>
              </a:rPr>
              <a:t>Offers academic degrees equivalent to first and second level university degrees in the </a:t>
            </a:r>
            <a:r>
              <a:rPr lang="en-US" b="1" spc="-10" dirty="0">
                <a:cs typeface="Arial"/>
              </a:rPr>
              <a:t>Communication and Graphic Design, Design, Fashion Design, Media Design and New Technologies, Set Design </a:t>
            </a:r>
            <a:r>
              <a:rPr lang="en-US" spc="-10" dirty="0">
                <a:cs typeface="Arial"/>
              </a:rPr>
              <a:t>and</a:t>
            </a:r>
            <a:r>
              <a:rPr lang="en-US" b="1" spc="-10" dirty="0">
                <a:cs typeface="Arial"/>
              </a:rPr>
              <a:t> Visual Arts </a:t>
            </a:r>
            <a:r>
              <a:rPr lang="en-US" spc="-10" dirty="0">
                <a:cs typeface="Arial"/>
              </a:rPr>
              <a:t>Areas</a:t>
            </a:r>
          </a:p>
          <a:p>
            <a:pPr marL="342900" indent="-342900">
              <a:spcBef>
                <a:spcPts val="600"/>
              </a:spcBef>
              <a:buFont typeface="Wingdings" panose="05000000000000000000" pitchFamily="2" charset="2"/>
              <a:buChar char="§"/>
            </a:pPr>
            <a:r>
              <a:rPr lang="en-US" b="1" spc="-10" dirty="0">
                <a:cs typeface="Arial"/>
              </a:rPr>
              <a:t>First Academy of Fine Arts in Italy </a:t>
            </a:r>
            <a:r>
              <a:rPr lang="en-US" spc="-10" dirty="0">
                <a:cs typeface="Arial"/>
              </a:rPr>
              <a:t>to introduce a </a:t>
            </a:r>
            <a:r>
              <a:rPr lang="en-US" b="1" spc="-10" dirty="0">
                <a:cs typeface="Arial"/>
              </a:rPr>
              <a:t>fully practice-based Doctoral School</a:t>
            </a:r>
          </a:p>
          <a:p>
            <a:pPr marL="342900" indent="-342900">
              <a:spcBef>
                <a:spcPts val="600"/>
              </a:spcBef>
              <a:buFont typeface="Wingdings" panose="05000000000000000000" pitchFamily="2" charset="2"/>
              <a:buChar char="§"/>
            </a:pPr>
            <a:r>
              <a:rPr lang="en-US" spc="-10" dirty="0">
                <a:cs typeface="Arial"/>
              </a:rPr>
              <a:t>Special </a:t>
            </a:r>
            <a:r>
              <a:rPr lang="en-US" spc="-10" dirty="0" err="1">
                <a:cs typeface="Arial"/>
              </a:rPr>
              <a:t>Programmes</a:t>
            </a:r>
            <a:r>
              <a:rPr lang="en-US" spc="-10" dirty="0">
                <a:cs typeface="Arial"/>
              </a:rPr>
              <a:t> like Semester Abroad and Summer Courses</a:t>
            </a:r>
          </a:p>
          <a:p>
            <a:pPr marL="342900" indent="-342900">
              <a:spcBef>
                <a:spcPts val="600"/>
              </a:spcBef>
              <a:buFont typeface="Wingdings" panose="05000000000000000000" pitchFamily="2" charset="2"/>
              <a:buChar char="§"/>
            </a:pPr>
            <a:r>
              <a:rPr lang="en-US" b="1" spc="-10" dirty="0">
                <a:cs typeface="Arial"/>
              </a:rPr>
              <a:t>International</a:t>
            </a:r>
            <a:r>
              <a:rPr lang="en-US" spc="-10" dirty="0">
                <a:cs typeface="Arial"/>
              </a:rPr>
              <a:t> </a:t>
            </a:r>
            <a:r>
              <a:rPr lang="en-US" b="1" spc="-10" dirty="0">
                <a:cs typeface="Arial"/>
              </a:rPr>
              <a:t>exchange</a:t>
            </a:r>
            <a:r>
              <a:rPr lang="en-US" spc="-10" dirty="0">
                <a:cs typeface="Arial"/>
              </a:rPr>
              <a:t> </a:t>
            </a:r>
            <a:r>
              <a:rPr lang="en-US" b="1" spc="-10" dirty="0">
                <a:cs typeface="Arial"/>
              </a:rPr>
              <a:t>opportunities</a:t>
            </a:r>
            <a:r>
              <a:rPr lang="en-US" spc="-10" dirty="0">
                <a:cs typeface="Arial"/>
              </a:rPr>
              <a:t> around </a:t>
            </a:r>
            <a:br>
              <a:rPr lang="en-US" spc="-10" dirty="0">
                <a:cs typeface="Arial"/>
              </a:rPr>
            </a:br>
            <a:r>
              <a:rPr lang="en-US" spc="-10" dirty="0">
                <a:cs typeface="Arial"/>
              </a:rPr>
              <a:t>the world</a:t>
            </a:r>
          </a:p>
          <a:p>
            <a:pPr marL="342900" indent="-342900">
              <a:spcBef>
                <a:spcPts val="600"/>
              </a:spcBef>
              <a:buFont typeface="Wingdings" panose="05000000000000000000" pitchFamily="2" charset="2"/>
              <a:buChar char="§"/>
            </a:pPr>
            <a:r>
              <a:rPr lang="en-US" spc="-10" dirty="0">
                <a:cs typeface="Arial"/>
              </a:rPr>
              <a:t>Over 6,000 students coming from around 100 different countries</a:t>
            </a:r>
          </a:p>
          <a:p>
            <a:endParaRPr lang="it-IT" dirty="0"/>
          </a:p>
        </p:txBody>
      </p:sp>
      <p:sp>
        <p:nvSpPr>
          <p:cNvPr id="4" name="Titolo 3"/>
          <p:cNvSpPr>
            <a:spLocks noGrp="1"/>
          </p:cNvSpPr>
          <p:nvPr>
            <p:ph type="title"/>
          </p:nvPr>
        </p:nvSpPr>
        <p:spPr>
          <a:xfrm>
            <a:off x="582613" y="1638836"/>
            <a:ext cx="6588125" cy="2331502"/>
          </a:xfrm>
        </p:spPr>
        <p:txBody>
          <a:bodyPr/>
          <a:lstStyle/>
          <a:p>
            <a:r>
              <a:rPr lang="en-US" dirty="0"/>
              <a:t>NABA, </a:t>
            </a:r>
            <a:br>
              <a:rPr lang="en-US" dirty="0"/>
            </a:br>
            <a:r>
              <a:rPr lang="en-US" dirty="0"/>
              <a:t>Nuova </a:t>
            </a:r>
            <a:r>
              <a:rPr lang="en-US" dirty="0" err="1"/>
              <a:t>Accademia</a:t>
            </a:r>
            <a:r>
              <a:rPr lang="en-US" dirty="0"/>
              <a:t> </a:t>
            </a:r>
            <a:br>
              <a:rPr lang="en-US" dirty="0"/>
            </a:br>
            <a:r>
              <a:rPr lang="en-US" dirty="0"/>
              <a:t>di Belle </a:t>
            </a:r>
            <a:r>
              <a:rPr lang="en-US" dirty="0" err="1"/>
              <a:t>Arti</a:t>
            </a:r>
            <a:endParaRPr lang="it-IT" dirty="0"/>
          </a:p>
        </p:txBody>
      </p:sp>
    </p:spTree>
    <p:extLst>
      <p:ext uri="{BB962C8B-B14F-4D97-AF65-F5344CB8AC3E}">
        <p14:creationId xmlns:p14="http://schemas.microsoft.com/office/powerpoint/2010/main" val="30917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7813" b="7813"/>
          <a:stretch>
            <a:fillRect/>
          </a:stretch>
        </p:blipFill>
        <p:spPr>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b="1" dirty="0"/>
              <a:t>35% </a:t>
            </a:r>
            <a:r>
              <a:rPr lang="it-IT" sz="1800" dirty="0"/>
              <a:t>international </a:t>
            </a:r>
            <a:r>
              <a:rPr lang="it-IT" sz="1800" dirty="0" err="1"/>
              <a:t>students</a:t>
            </a:r>
            <a:endParaRPr lang="it-IT" sz="1800" dirty="0"/>
          </a:p>
          <a:p>
            <a:r>
              <a:rPr lang="it-IT" sz="1800" b="1" dirty="0"/>
              <a:t>100 </a:t>
            </a:r>
            <a:r>
              <a:rPr lang="it-IT" sz="1800" dirty="0" err="1"/>
              <a:t>nationalities</a:t>
            </a:r>
            <a:r>
              <a:rPr lang="it-IT" sz="1800" dirty="0"/>
              <a:t> </a:t>
            </a:r>
            <a:r>
              <a:rPr lang="it-IT" sz="1800" dirty="0" err="1"/>
              <a:t>represented</a:t>
            </a:r>
            <a:endParaRPr lang="it-IT" sz="1800"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56496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5"/>
          </p:nvPr>
        </p:nvSpPr>
        <p:spPr>
          <a:xfrm>
            <a:off x="518710" y="2741999"/>
            <a:ext cx="13592980" cy="2916789"/>
          </a:xfrm>
        </p:spPr>
        <p:txBody>
          <a:bodyPr/>
          <a:lstStyle/>
          <a:p>
            <a:pPr>
              <a:spcBef>
                <a:spcPts val="1200"/>
              </a:spcBef>
            </a:pPr>
            <a:r>
              <a:rPr lang="en-US" sz="1800" spc="-10" dirty="0">
                <a:cs typeface="Arial"/>
              </a:rPr>
              <a:t>NABA has been named as the </a:t>
            </a:r>
            <a:r>
              <a:rPr lang="en-US" sz="1800" b="1" spc="-10" dirty="0">
                <a:cs typeface="Arial"/>
              </a:rPr>
              <a:t>Best Italian Academy of Fine Arts</a:t>
            </a:r>
            <a:r>
              <a:rPr lang="en-US" sz="1800" spc="-10" dirty="0">
                <a:cs typeface="Arial"/>
              </a:rPr>
              <a:t> in the top 100 worldwide in Art &amp; Design field in </a:t>
            </a:r>
            <a:r>
              <a:rPr lang="en-US" sz="1800" b="1" spc="-10" dirty="0">
                <a:cs typeface="Arial"/>
              </a:rPr>
              <a:t>QS World University Rankings</a:t>
            </a:r>
            <a:r>
              <a:rPr lang="en-US" sz="1800" b="1" spc="-10" baseline="30000" dirty="0">
                <a:cs typeface="Arial"/>
              </a:rPr>
              <a:t>®</a:t>
            </a:r>
            <a:r>
              <a:rPr lang="en-US" sz="1800" b="1" spc="-10" dirty="0">
                <a:cs typeface="Arial"/>
              </a:rPr>
              <a:t> by Subject</a:t>
            </a:r>
            <a:r>
              <a:rPr lang="en-US" sz="1800" spc="-10" dirty="0">
                <a:cs typeface="Arial"/>
              </a:rPr>
              <a:t>.</a:t>
            </a:r>
          </a:p>
        </p:txBody>
      </p:sp>
      <p:sp>
        <p:nvSpPr>
          <p:cNvPr id="9" name="Titolo 2">
            <a:extLst>
              <a:ext uri="{FF2B5EF4-FFF2-40B4-BE49-F238E27FC236}">
                <a16:creationId xmlns:a16="http://schemas.microsoft.com/office/drawing/2014/main" id="{386F3623-F4C2-F8F9-A829-08402776D1AE}"/>
              </a:ext>
            </a:extLst>
          </p:cNvPr>
          <p:cNvSpPr txBox="1">
            <a:spLocks/>
          </p:cNvSpPr>
          <p:nvPr/>
        </p:nvSpPr>
        <p:spPr>
          <a:xfrm>
            <a:off x="480410" y="1922383"/>
            <a:ext cx="6588125" cy="1324276"/>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5400" b="1" kern="1200" baseline="0">
                <a:solidFill>
                  <a:schemeClr val="tx1"/>
                </a:solidFill>
                <a:latin typeface="Arial" panose="020B0604020202020204" pitchFamily="34" charset="0"/>
                <a:ea typeface="+mj-ea"/>
                <a:cs typeface="Arial" panose="020B0604020202020204" pitchFamily="34" charset="0"/>
              </a:defRPr>
            </a:lvl1pPr>
          </a:lstStyle>
          <a:p>
            <a:r>
              <a:rPr lang="it-IT" dirty="0"/>
              <a:t>RECOGNITIONS</a:t>
            </a:r>
          </a:p>
        </p:txBody>
      </p:sp>
      <p:grpSp>
        <p:nvGrpSpPr>
          <p:cNvPr id="3" name="Gruppo 4">
            <a:extLst>
              <a:ext uri="{FF2B5EF4-FFF2-40B4-BE49-F238E27FC236}">
                <a16:creationId xmlns:a16="http://schemas.microsoft.com/office/drawing/2014/main" id="{52CD2BBD-8A02-97EF-08F4-FE1E4066561F}"/>
              </a:ext>
            </a:extLst>
          </p:cNvPr>
          <p:cNvGrpSpPr/>
          <p:nvPr/>
        </p:nvGrpSpPr>
        <p:grpSpPr>
          <a:xfrm>
            <a:off x="3867863" y="4030694"/>
            <a:ext cx="10242160" cy="3542701"/>
            <a:chOff x="4607638" y="3555434"/>
            <a:chExt cx="9647314" cy="4347041"/>
          </a:xfrm>
        </p:grpSpPr>
        <p:sp>
          <p:nvSpPr>
            <p:cNvPr id="8" name="Titolo 2">
              <a:extLst>
                <a:ext uri="{FF2B5EF4-FFF2-40B4-BE49-F238E27FC236}">
                  <a16:creationId xmlns:a16="http://schemas.microsoft.com/office/drawing/2014/main" id="{1A752857-817F-C42C-9F57-7A547BFEC85A}"/>
                </a:ext>
              </a:extLst>
            </p:cNvPr>
            <p:cNvSpPr txBox="1">
              <a:spLocks/>
            </p:cNvSpPr>
            <p:nvPr/>
          </p:nvSpPr>
          <p:spPr>
            <a:xfrm>
              <a:off x="4607638" y="3555434"/>
              <a:ext cx="9647314" cy="4347041"/>
            </a:xfrm>
            <a:prstGeom prst="rect">
              <a:avLst/>
            </a:prstGeom>
            <a:solidFill>
              <a:srgbClr val="FAB21F"/>
            </a:solidFill>
          </p:spPr>
          <p:txBody>
            <a:bodyPr vert="horz" lIns="360000" tIns="360000" rIns="360000" bIns="360000" rtlCol="0" anchor="ctr">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it-IT" dirty="0"/>
                <a:t>NABA BEST ITALIAN</a:t>
              </a:r>
            </a:p>
            <a:p>
              <a:r>
                <a:rPr lang="it-IT" dirty="0"/>
                <a:t>ACADEMY</a:t>
              </a:r>
            </a:p>
            <a:p>
              <a:pPr>
                <a:spcBef>
                  <a:spcPts val="1800"/>
                </a:spcBef>
              </a:pPr>
              <a:r>
                <a:rPr lang="it-IT" sz="3200" b="0" dirty="0"/>
                <a:t>Among the </a:t>
              </a:r>
              <a:r>
                <a:rPr lang="it-IT" sz="3200" dirty="0"/>
                <a:t>TOP 100 </a:t>
              </a:r>
              <a:r>
                <a:rPr lang="it-IT" sz="3200" b="0" dirty="0" err="1"/>
                <a:t>universities</a:t>
              </a:r>
              <a:r>
                <a:rPr lang="it-IT" sz="3200" b="0" dirty="0"/>
                <a:t> worldwide</a:t>
              </a:r>
              <a:br>
                <a:rPr lang="it-IT" sz="3200" b="0" dirty="0"/>
              </a:br>
              <a:r>
                <a:rPr lang="it-IT" sz="3200" b="0" dirty="0"/>
                <a:t>by Subject Art &amp; Design</a:t>
              </a:r>
            </a:p>
          </p:txBody>
        </p:sp>
        <p:cxnSp>
          <p:nvCxnSpPr>
            <p:cNvPr id="10" name="Connettore diritto 6">
              <a:extLst>
                <a:ext uri="{FF2B5EF4-FFF2-40B4-BE49-F238E27FC236}">
                  <a16:creationId xmlns:a16="http://schemas.microsoft.com/office/drawing/2014/main" id="{2F121785-C8E1-6117-70C2-89516432AD8E}"/>
                </a:ext>
              </a:extLst>
            </p:cNvPr>
            <p:cNvCxnSpPr>
              <a:cxnSpLocks/>
            </p:cNvCxnSpPr>
            <p:nvPr/>
          </p:nvCxnSpPr>
          <p:spPr>
            <a:xfrm>
              <a:off x="4942323" y="6098641"/>
              <a:ext cx="8934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19334728-99CA-1F97-B385-7CBCDA4770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3496" y="3960238"/>
            <a:ext cx="3003618" cy="3693391"/>
          </a:xfrm>
          <a:prstGeom prst="rect">
            <a:avLst/>
          </a:prstGeom>
        </p:spPr>
      </p:pic>
    </p:spTree>
    <p:extLst>
      <p:ext uri="{BB962C8B-B14F-4D97-AF65-F5344CB8AC3E}">
        <p14:creationId xmlns:p14="http://schemas.microsoft.com/office/powerpoint/2010/main" val="215663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8176" b="8176"/>
          <a:stretch/>
        </p:blipFill>
        <p:spPr>
          <a:xfrm>
            <a:off x="7473950" y="298450"/>
            <a:ext cx="6862763"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5" name="Segnaposto testo 1"/>
          <p:cNvSpPr txBox="1">
            <a:spLocks/>
          </p:cNvSpPr>
          <p:nvPr/>
        </p:nvSpPr>
        <p:spPr>
          <a:xfrm>
            <a:off x="582613" y="4259263"/>
            <a:ext cx="6588125" cy="3384550"/>
          </a:xfrm>
          <a:prstGeom prst="rect">
            <a:avLst/>
          </a:prstGeom>
        </p:spPr>
        <p:txBody>
          <a:bodyPr lIns="0" tIns="0" rIns="0" bIns="0" anchor="t" anchorCtr="0"/>
          <a:lstStyle>
            <a:lvl1pPr marL="0" indent="0" algn="l" defTabSz="1097280" rtl="0" eaLnBrk="1" latinLnBrk="0" hangingPunct="1">
              <a:lnSpc>
                <a:spcPct val="100000"/>
              </a:lnSpc>
              <a:spcBef>
                <a:spcPts val="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spcBef>
                <a:spcPts val="1200"/>
              </a:spcBef>
              <a:buFont typeface="Wingdings" panose="05000000000000000000" pitchFamily="2" charset="2"/>
              <a:buChar char="§"/>
            </a:pPr>
            <a:r>
              <a:rPr lang="en-US" sz="1800" spc="-10" dirty="0">
                <a:cs typeface="Arial"/>
              </a:rPr>
              <a:t>NABA was selected by FRAME Publisher in the guide to 30 World’s Leading Graduate Design and Fashion Schools</a:t>
            </a:r>
          </a:p>
          <a:p>
            <a:pPr marL="342900" indent="-342900">
              <a:spcBef>
                <a:spcPts val="1200"/>
              </a:spcBef>
              <a:buFont typeface="Wingdings" panose="05000000000000000000" pitchFamily="2" charset="2"/>
              <a:buChar char="§"/>
            </a:pPr>
            <a:r>
              <a:rPr lang="en-US" sz="1800" spc="-10" dirty="0">
                <a:cs typeface="Arial"/>
              </a:rPr>
              <a:t>NABA was selected by </a:t>
            </a:r>
            <a:r>
              <a:rPr lang="en-US" sz="1800" spc="-10" dirty="0" err="1">
                <a:cs typeface="Arial"/>
              </a:rPr>
              <a:t>Domus</a:t>
            </a:r>
            <a:r>
              <a:rPr lang="en-US" sz="1800" spc="-10" dirty="0">
                <a:cs typeface="Arial"/>
              </a:rPr>
              <a:t> Magazine as one of the Europe’s Top 100 schools of Architecture and Design</a:t>
            </a:r>
          </a:p>
          <a:p>
            <a:pPr marL="342900" indent="-342900">
              <a:spcBef>
                <a:spcPts val="1200"/>
              </a:spcBef>
              <a:buFont typeface="Wingdings" panose="05000000000000000000" pitchFamily="2" charset="2"/>
              <a:buChar char="§"/>
            </a:pPr>
            <a:r>
              <a:rPr lang="en-US" sz="1800" spc="-10" dirty="0">
                <a:cs typeface="Arial"/>
              </a:rPr>
              <a:t>NABA was ranked by </a:t>
            </a:r>
            <a:r>
              <a:rPr lang="en-US" sz="1800" spc="-10" dirty="0" err="1">
                <a:cs typeface="Arial"/>
              </a:rPr>
              <a:t>BoF</a:t>
            </a:r>
            <a:r>
              <a:rPr lang="en-US" sz="1800" spc="-10" dirty="0">
                <a:cs typeface="Arial"/>
              </a:rPr>
              <a:t> - Business of Fashion - Global Fashion School Ranking</a:t>
            </a:r>
          </a:p>
        </p:txBody>
      </p:sp>
      <p:sp>
        <p:nvSpPr>
          <p:cNvPr id="8" name="Titolo 2"/>
          <p:cNvSpPr txBox="1">
            <a:spLocks/>
          </p:cNvSpPr>
          <p:nvPr/>
        </p:nvSpPr>
        <p:spPr>
          <a:xfrm>
            <a:off x="582613" y="2646063"/>
            <a:ext cx="6588125" cy="1324276"/>
          </a:xfrm>
          <a:prstGeom prst="rect">
            <a:avLst/>
          </a:prstGeom>
        </p:spPr>
        <p:txBody>
          <a:bodyPr vert="horz" lIns="0" tIns="0" rIns="0" bIns="0" rtlCol="0" anchor="t" anchorCtr="0">
            <a:noAutofit/>
          </a:bodyPr>
          <a:lstStyle>
            <a:lvl1pPr algn="l" defTabSz="1097280" rtl="0" eaLnBrk="1" latinLnBrk="0" hangingPunct="1">
              <a:lnSpc>
                <a:spcPct val="90000"/>
              </a:lnSpc>
              <a:spcBef>
                <a:spcPct val="0"/>
              </a:spcBef>
              <a:buNone/>
              <a:defRPr sz="5400" b="1" kern="1200" baseline="0">
                <a:solidFill>
                  <a:schemeClr val="tx1"/>
                </a:solidFill>
                <a:latin typeface="Arial" panose="020B0604020202020204" pitchFamily="34" charset="0"/>
                <a:ea typeface="+mj-ea"/>
                <a:cs typeface="Arial" panose="020B0604020202020204" pitchFamily="34" charset="0"/>
              </a:defRPr>
            </a:lvl1pPr>
          </a:lstStyle>
          <a:p>
            <a:r>
              <a:rPr lang="it-IT" dirty="0"/>
              <a:t>RECOGNITIONS</a:t>
            </a:r>
          </a:p>
        </p:txBody>
      </p:sp>
    </p:spTree>
    <p:extLst>
      <p:ext uri="{BB962C8B-B14F-4D97-AF65-F5344CB8AC3E}">
        <p14:creationId xmlns:p14="http://schemas.microsoft.com/office/powerpoint/2010/main" val="269308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3559204145"/>
              </p:ext>
            </p:extLst>
          </p:nvPr>
        </p:nvGraphicFramePr>
        <p:xfrm>
          <a:off x="1369155" y="673851"/>
          <a:ext cx="12698499" cy="7172014"/>
        </p:xfrm>
        <a:graphic>
          <a:graphicData uri="http://schemas.openxmlformats.org/drawingml/2006/table">
            <a:tbl>
              <a:tblPr firstRow="1" bandRow="1">
                <a:tableStyleId>{5C22544A-7EE6-4342-B048-85BDC9FD1C3A}</a:tableStyleId>
              </a:tblPr>
              <a:tblGrid>
                <a:gridCol w="6395103">
                  <a:extLst>
                    <a:ext uri="{9D8B030D-6E8A-4147-A177-3AD203B41FA5}">
                      <a16:colId xmlns:a16="http://schemas.microsoft.com/office/drawing/2014/main" val="1369155900"/>
                    </a:ext>
                  </a:extLst>
                </a:gridCol>
                <a:gridCol w="6303396">
                  <a:extLst>
                    <a:ext uri="{9D8B030D-6E8A-4147-A177-3AD203B41FA5}">
                      <a16:colId xmlns:a16="http://schemas.microsoft.com/office/drawing/2014/main" val="2886636271"/>
                    </a:ext>
                  </a:extLst>
                </a:gridCol>
              </a:tblGrid>
              <a:tr h="1329729">
                <a:tc gridSpan="2">
                  <a:txBody>
                    <a:bodyPr/>
                    <a:lstStyle/>
                    <a:p>
                      <a:pPr marL="0" marR="0" lvl="0"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r>
                        <a:rPr lang="it-IT" sz="5400" b="1" kern="1200" dirty="0">
                          <a:solidFill>
                            <a:schemeClr val="tx1"/>
                          </a:solidFill>
                          <a:latin typeface="Arial" panose="020B0604020202020204" pitchFamily="34" charset="0"/>
                          <a:ea typeface="+mn-ea"/>
                          <a:cs typeface="Arial" panose="020B0604020202020204" pitchFamily="34" charset="0"/>
                        </a:rPr>
                        <a:t>NABA AWARDS</a:t>
                      </a:r>
                    </a:p>
                    <a:p>
                      <a:pPr marL="0" marR="0" lvl="0"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r>
                        <a:rPr lang="en-US" sz="1400" b="0" kern="1200" dirty="0">
                          <a:solidFill>
                            <a:schemeClr val="tx1"/>
                          </a:solidFill>
                          <a:latin typeface="Arial" panose="020B0604020202020204" pitchFamily="34" charset="0"/>
                          <a:ea typeface="+mn-ea"/>
                          <a:cs typeface="Arial" panose="020B0604020202020204" pitchFamily="34" charset="0"/>
                        </a:rPr>
                        <a:t>In over 40 years of history, numerous awards and accolades credited NABA as a prominent institution at national and international level, thanks to the extraordinary work of its students and faculty, among others:</a:t>
                      </a:r>
                      <a:endParaRPr lang="it-IT" sz="1000" b="0" kern="700" dirty="0">
                        <a:solidFill>
                          <a:schemeClr val="tx1"/>
                        </a:solidFill>
                        <a:latin typeface="Arial" panose="020B0604020202020204" pitchFamily="34" charset="0"/>
                        <a:ea typeface="+mn-ea"/>
                        <a:cs typeface="Arial" panose="020B0604020202020204" pitchFamily="34" charset="0"/>
                      </a:endParaRPr>
                    </a:p>
                  </a:txBody>
                  <a:tcPr anchor="ctr">
                    <a:lnB w="6350" cap="flat" cmpd="sng" algn="ctr">
                      <a:noFill/>
                      <a:prstDash val="solid"/>
                      <a:round/>
                      <a:headEnd type="none" w="med" len="med"/>
                      <a:tailEnd type="none" w="med" len="med"/>
                    </a:lnB>
                    <a:solidFill>
                      <a:schemeClr val="bg1"/>
                    </a:solidFill>
                  </a:tcPr>
                </a:tc>
                <a:tc hMerge="1">
                  <a:txBody>
                    <a:bodyPr/>
                    <a:lstStyle/>
                    <a:p>
                      <a:pPr marL="457200" marR="0" lvl="1" indent="0" algn="l" defTabSz="914400" rtl="0" eaLnBrk="1" fontAlgn="auto" latinLnBrk="0" hangingPunct="1">
                        <a:lnSpc>
                          <a:spcPct val="100000"/>
                        </a:lnSpc>
                        <a:spcBef>
                          <a:spcPts val="200"/>
                        </a:spcBef>
                        <a:spcAft>
                          <a:spcPts val="0"/>
                        </a:spcAft>
                        <a:buClrTx/>
                        <a:buSzTx/>
                        <a:buFont typeface="Calibri Light" panose="020F0302020204030204" pitchFamily="34" charset="0"/>
                        <a:buNone/>
                        <a:tabLst/>
                        <a:defRPr/>
                      </a:pPr>
                      <a:endParaRPr lang="it-IT" sz="2800" b="1" kern="1200" dirty="0">
                        <a:solidFill>
                          <a:schemeClr val="tx1"/>
                        </a:solidFill>
                        <a:latin typeface="Calibri" panose="020F0502020204030204" pitchFamily="34" charset="0"/>
                        <a:ea typeface="+mn-ea"/>
                        <a:cs typeface="Calibri" panose="020F0502020204030204" pitchFamily="34" charset="0"/>
                      </a:endParaRPr>
                    </a:p>
                  </a:txBody>
                  <a:tcPr anchor="ctr">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80092245"/>
                  </a:ext>
                </a:extLst>
              </a:tr>
              <a:tr h="5805494">
                <a:tc>
                  <a:txBody>
                    <a:bodyPr/>
                    <a:lstStyle/>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AccadeMibact - </a:t>
                      </a:r>
                      <a:r>
                        <a:rPr lang="en-US" sz="1400" b="0" kern="700" dirty="0" err="1">
                          <a:solidFill>
                            <a:schemeClr val="tx1"/>
                          </a:solidFill>
                          <a:latin typeface="Arial" panose="020B0604020202020204" pitchFamily="34" charset="0"/>
                          <a:ea typeface="+mn-ea"/>
                          <a:cs typeface="Arial" panose="020B0604020202020204" pitchFamily="34" charset="0"/>
                        </a:rPr>
                        <a:t>MiBACT</a:t>
                      </a:r>
                      <a:r>
                        <a:rPr lang="en-US" sz="1400" b="0" kern="700" dirty="0">
                          <a:solidFill>
                            <a:schemeClr val="tx1"/>
                          </a:solidFill>
                          <a:latin typeface="Arial" panose="020B0604020202020204" pitchFamily="34" charset="0"/>
                          <a:ea typeface="+mn-ea"/>
                          <a:cs typeface="Arial" panose="020B0604020202020204" pitchFamily="34" charset="0"/>
                        </a:rPr>
                        <a:t> and La </a:t>
                      </a:r>
                      <a:r>
                        <a:rPr lang="en-US" sz="1400" b="0" kern="700" dirty="0" err="1">
                          <a:solidFill>
                            <a:schemeClr val="tx1"/>
                          </a:solidFill>
                          <a:latin typeface="Arial" panose="020B0604020202020204" pitchFamily="34" charset="0"/>
                          <a:ea typeface="+mn-ea"/>
                          <a:cs typeface="Arial" panose="020B0604020202020204" pitchFamily="34" charset="0"/>
                        </a:rPr>
                        <a:t>Quadriennale</a:t>
                      </a:r>
                      <a:r>
                        <a:rPr lang="en-US" sz="1400" b="0" kern="700" dirty="0">
                          <a:solidFill>
                            <a:schemeClr val="tx1"/>
                          </a:solidFill>
                          <a:latin typeface="Arial" panose="020B0604020202020204" pitchFamily="34" charset="0"/>
                          <a:ea typeface="+mn-ea"/>
                          <a:cs typeface="Arial" panose="020B0604020202020204" pitchFamily="34" charset="0"/>
                        </a:rPr>
                        <a:t> di Roma</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ADCI Awards - Art Directors Club </a:t>
                      </a:r>
                      <a:r>
                        <a:rPr lang="en-US" sz="1400" b="0" kern="700" dirty="0" err="1">
                          <a:solidFill>
                            <a:schemeClr val="tx1"/>
                          </a:solidFill>
                          <a:latin typeface="Arial" panose="020B0604020202020204" pitchFamily="34" charset="0"/>
                          <a:ea typeface="+mn-ea"/>
                          <a:cs typeface="Arial" panose="020B0604020202020204" pitchFamily="34" charset="0"/>
                        </a:rPr>
                        <a:t>Italiano</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ADI Design Index</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ADI - </a:t>
                      </a:r>
                      <a:r>
                        <a:rPr lang="it-IT" sz="1400" b="0" kern="700" dirty="0">
                          <a:solidFill>
                            <a:schemeClr val="tx1"/>
                          </a:solidFill>
                          <a:latin typeface="Arial" panose="020B0604020202020204" pitchFamily="34" charset="0"/>
                          <a:ea typeface="+mn-ea"/>
                          <a:cs typeface="Arial" panose="020B0604020202020204" pitchFamily="34" charset="0"/>
                        </a:rPr>
                        <a:t>Targa Bonetto, Targa Giovani e Menzione d’Onore</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Alice </a:t>
                      </a:r>
                      <a:r>
                        <a:rPr lang="en-US" sz="1400" b="0" kern="700" dirty="0" err="1">
                          <a:solidFill>
                            <a:schemeClr val="tx1"/>
                          </a:solidFill>
                          <a:latin typeface="Arial" panose="020B0604020202020204" pitchFamily="34" charset="0"/>
                          <a:ea typeface="+mn-ea"/>
                          <a:cs typeface="Arial" panose="020B0604020202020204" pitchFamily="34" charset="0"/>
                        </a:rPr>
                        <a:t>nella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città</a:t>
                      </a:r>
                      <a:r>
                        <a:rPr lang="en-US" sz="1400" b="0" kern="700" dirty="0">
                          <a:solidFill>
                            <a:schemeClr val="tx1"/>
                          </a:solidFill>
                          <a:latin typeface="Arial" panose="020B0604020202020204" pitchFamily="34" charset="0"/>
                          <a:ea typeface="+mn-ea"/>
                          <a:cs typeface="Arial" panose="020B0604020202020204" pitchFamily="34" charset="0"/>
                        </a:rPr>
                        <a:t> - Independent and parallel section of the Rome </a:t>
                      </a:r>
                      <a:br>
                        <a:rPr lang="en-US" sz="1400" b="0" kern="700" dirty="0">
                          <a:solidFill>
                            <a:schemeClr val="tx1"/>
                          </a:solidFill>
                          <a:latin typeface="Arial" panose="020B0604020202020204" pitchFamily="34" charset="0"/>
                          <a:ea typeface="+mn-ea"/>
                          <a:cs typeface="Arial" panose="020B0604020202020204" pitchFamily="34" charset="0"/>
                        </a:rPr>
                      </a:br>
                      <a:r>
                        <a:rPr lang="en-US" sz="1400" b="0" kern="700" dirty="0">
                          <a:solidFill>
                            <a:schemeClr val="tx1"/>
                          </a:solidFill>
                          <a:latin typeface="Arial" panose="020B0604020202020204" pitchFamily="34" charset="0"/>
                          <a:ea typeface="+mn-ea"/>
                          <a:cs typeface="Arial" panose="020B0604020202020204" pitchFamily="34" charset="0"/>
                        </a:rPr>
                        <a:t>Film Festival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A Shaded View On Fashion Film (ASVOFF)</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Cantica21 (Italian Contemporary</a:t>
                      </a:r>
                      <a:r>
                        <a:rPr lang="en-US" sz="1400" b="0" kern="700" baseline="0" dirty="0">
                          <a:solidFill>
                            <a:schemeClr val="tx1"/>
                          </a:solidFill>
                          <a:latin typeface="Arial" panose="020B0604020202020204" pitchFamily="34" charset="0"/>
                          <a:ea typeface="+mn-ea"/>
                          <a:cs typeface="Arial" panose="020B0604020202020204" pitchFamily="34" charset="0"/>
                        </a:rPr>
                        <a:t> Art Everywhere) promoted by MAECI </a:t>
                      </a:r>
                      <a:br>
                        <a:rPr lang="en-US" sz="1400" b="0" kern="700" baseline="0" dirty="0">
                          <a:solidFill>
                            <a:schemeClr val="tx1"/>
                          </a:solidFill>
                          <a:latin typeface="Arial" panose="020B0604020202020204" pitchFamily="34" charset="0"/>
                          <a:ea typeface="+mn-ea"/>
                          <a:cs typeface="Arial" panose="020B0604020202020204" pitchFamily="34" charset="0"/>
                        </a:rPr>
                      </a:br>
                      <a:r>
                        <a:rPr lang="en-US" sz="1400" b="0" kern="700" baseline="0" dirty="0">
                          <a:solidFill>
                            <a:schemeClr val="tx1"/>
                          </a:solidFill>
                          <a:latin typeface="Arial" panose="020B0604020202020204" pitchFamily="34" charset="0"/>
                          <a:ea typeface="+mn-ea"/>
                          <a:cs typeface="Arial" panose="020B0604020202020204" pitchFamily="34" charset="0"/>
                        </a:rPr>
                        <a:t>and </a:t>
                      </a:r>
                      <a:r>
                        <a:rPr lang="en-US" sz="1400" b="0" kern="700" baseline="0" dirty="0" err="1">
                          <a:solidFill>
                            <a:schemeClr val="tx1"/>
                          </a:solidFill>
                          <a:latin typeface="Arial" panose="020B0604020202020204" pitchFamily="34" charset="0"/>
                          <a:ea typeface="+mn-ea"/>
                          <a:cs typeface="Arial" panose="020B0604020202020204" pitchFamily="34" charset="0"/>
                        </a:rPr>
                        <a:t>MiBACT</a:t>
                      </a:r>
                      <a:r>
                        <a:rPr lang="en-US" sz="1400" b="0" kern="700" baseline="0" dirty="0">
                          <a:solidFill>
                            <a:schemeClr val="tx1"/>
                          </a:solidFill>
                          <a:latin typeface="Arial" panose="020B0604020202020204" pitchFamily="34" charset="0"/>
                          <a:ea typeface="+mn-ea"/>
                          <a:cs typeface="Arial" panose="020B0604020202020204" pitchFamily="34" charset="0"/>
                        </a:rPr>
                        <a:t> </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D&amp;AD New Blood Awards</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DECO - Design Competition </a:t>
                      </a:r>
                      <a:r>
                        <a:rPr lang="en-US" sz="1400" b="0" kern="700" dirty="0" err="1">
                          <a:solidFill>
                            <a:schemeClr val="tx1"/>
                          </a:solidFill>
                          <a:latin typeface="Arial" panose="020B0604020202020204" pitchFamily="34" charset="0"/>
                          <a:ea typeface="+mn-ea"/>
                          <a:cs typeface="Arial" panose="020B0604020202020204" pitchFamily="34" charset="0"/>
                        </a:rPr>
                        <a:t>Condivisione</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Digital Innovation Days Italy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EPDA - European Brand &amp; Packaging Design Association</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Erasmus+ KA210</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Filmmaker Festival</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James Dyson Award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Jumpthegap</a:t>
                      </a:r>
                      <a:r>
                        <a:rPr lang="en-US" sz="1400" b="0" kern="700" dirty="0">
                          <a:solidFill>
                            <a:schemeClr val="tx1"/>
                          </a:solidFill>
                          <a:latin typeface="Arial" panose="020B0604020202020204" pitchFamily="34" charset="0"/>
                          <a:ea typeface="+mn-ea"/>
                          <a:cs typeface="Arial" panose="020B0604020202020204" pitchFamily="34" charset="0"/>
                        </a:rPr>
                        <a:t> Roca International Design Contest</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Imago Mundi - Benetton</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International Lab of </a:t>
                      </a:r>
                      <a:r>
                        <a:rPr lang="en-US" sz="1400" b="0" kern="700" dirty="0" err="1">
                          <a:solidFill>
                            <a:schemeClr val="tx1"/>
                          </a:solidFill>
                          <a:latin typeface="Arial" panose="020B0604020202020204" pitchFamily="34" charset="0"/>
                          <a:ea typeface="+mn-ea"/>
                          <a:cs typeface="Arial" panose="020B0604020202020204" pitchFamily="34" charset="0"/>
                        </a:rPr>
                        <a:t>Mittelmoda</a:t>
                      </a:r>
                      <a:r>
                        <a:rPr lang="en-US" sz="1400" b="0" kern="700" dirty="0">
                          <a:solidFill>
                            <a:schemeClr val="tx1"/>
                          </a:solidFill>
                          <a:latin typeface="Arial" panose="020B0604020202020204" pitchFamily="34" charset="0"/>
                          <a:ea typeface="+mn-ea"/>
                          <a:cs typeface="Arial" panose="020B0604020202020204" pitchFamily="34" charset="0"/>
                        </a:rPr>
                        <a:t> - Fashion Award: Absolute Prize Creativity - Camera Nazionale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Moda </a:t>
                      </a:r>
                      <a:r>
                        <a:rPr lang="en-US" sz="1400" b="0" kern="700" dirty="0" err="1">
                          <a:solidFill>
                            <a:schemeClr val="tx1"/>
                          </a:solidFill>
                          <a:latin typeface="Arial" panose="020B0604020202020204" pitchFamily="34" charset="0"/>
                          <a:ea typeface="+mn-ea"/>
                          <a:cs typeface="Arial" panose="020B0604020202020204" pitchFamily="34" charset="0"/>
                        </a:rPr>
                        <a:t>Italiana</a:t>
                      </a:r>
                      <a:r>
                        <a:rPr lang="en-US" sz="1400" b="0" kern="700" dirty="0">
                          <a:solidFill>
                            <a:schemeClr val="tx1"/>
                          </a:solidFill>
                          <a:latin typeface="Arial" panose="020B0604020202020204" pitchFamily="34" charset="0"/>
                          <a:ea typeface="+mn-ea"/>
                          <a:cs typeface="Arial" panose="020B0604020202020204" pitchFamily="34" charset="0"/>
                        </a:rPr>
                        <a:t> e Knitwear Prize - Benetton Group</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ISKO I-SKOOL </a:t>
                      </a: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endParaRPr lang="en-US" sz="1400" b="0" kern="700" dirty="0">
                        <a:solidFill>
                          <a:schemeClr val="tx1"/>
                        </a:solidFill>
                        <a:latin typeface="Arial" panose="020B0604020202020204" pitchFamily="34" charset="0"/>
                        <a:ea typeface="+mn-ea"/>
                        <a:cs typeface="Arial" panose="020B0604020202020204" pitchFamily="34" charset="0"/>
                      </a:endParaRPr>
                    </a:p>
                    <a:p>
                      <a:pPr marL="0" lvl="1" indent="0" algn="l" defTabSz="914400" rtl="0" eaLnBrk="1" latinLnBrk="0" hangingPunct="1">
                        <a:lnSpc>
                          <a:spcPct val="100000"/>
                        </a:lnSpc>
                        <a:spcBef>
                          <a:spcPts val="200"/>
                        </a:spcBef>
                        <a:buFont typeface="Wingdings" panose="05000000000000000000" pitchFamily="2" charset="2"/>
                        <a:buNone/>
                      </a:pPr>
                      <a:endParaRPr lang="en-US" sz="1400" b="0" kern="700" dirty="0">
                        <a:solidFill>
                          <a:schemeClr val="tx1"/>
                        </a:solidFill>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900" b="0" kern="700" dirty="0">
                          <a:solidFill>
                            <a:schemeClr val="tx1"/>
                          </a:solidFill>
                          <a:latin typeface="Arial" panose="020B0604020202020204" pitchFamily="34" charset="0"/>
                          <a:ea typeface="+mn-ea"/>
                          <a:cs typeface="Arial" panose="020B0604020202020204" pitchFamily="34" charset="0"/>
                        </a:rPr>
                        <a:t>For more Prizes and Awards please visit </a:t>
                      </a:r>
                      <a:r>
                        <a:rPr lang="it-IT" sz="900" b="0" kern="700" dirty="0">
                          <a:solidFill>
                            <a:schemeClr val="tx1"/>
                          </a:solidFill>
                          <a:latin typeface="Arial" panose="020B0604020202020204" pitchFamily="34" charset="0"/>
                          <a:ea typeface="+mn-ea"/>
                          <a:cs typeface="Arial" panose="020B0604020202020204" pitchFamily="34" charset="0"/>
                          <a:hlinkClick r:id="rId2"/>
                        </a:rPr>
                        <a:t>www.naba.it</a:t>
                      </a:r>
                      <a:endParaRPr lang="en-US" sz="900" b="0" kern="700" dirty="0">
                        <a:solidFill>
                          <a:schemeClr val="tx1"/>
                        </a:solidFill>
                        <a:latin typeface="Arial" panose="020B0604020202020204" pitchFamily="34" charset="0"/>
                        <a:ea typeface="+mn-ea"/>
                        <a:cs typeface="Arial" panose="020B0604020202020204" pitchFamily="34" charset="0"/>
                      </a:endParaRPr>
                    </a:p>
                  </a:txBody>
                  <a:tcPr marT="180000">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MAXXI BVLGARI PRIZE</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Milano Moda Graduate - Camera Nazionale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Moda </a:t>
                      </a:r>
                      <a:r>
                        <a:rPr lang="en-US" sz="1400" b="0" kern="700" dirty="0" err="1">
                          <a:solidFill>
                            <a:schemeClr val="tx1"/>
                          </a:solidFill>
                          <a:latin typeface="Arial" panose="020B0604020202020204" pitchFamily="34" charset="0"/>
                          <a:ea typeface="+mn-ea"/>
                          <a:cs typeface="Arial" panose="020B0604020202020204" pitchFamily="34" charset="0"/>
                        </a:rPr>
                        <a:t>Italiana</a:t>
                      </a:r>
                      <a:r>
                        <a:rPr lang="en-US" sz="1400" b="0" kern="700" dirty="0">
                          <a:solidFill>
                            <a:schemeClr val="tx1"/>
                          </a:solidFill>
                          <a:latin typeface="Arial" panose="020B0604020202020204" pitchFamily="34" charset="0"/>
                          <a:ea typeface="+mn-ea"/>
                          <a:cs typeface="Arial" panose="020B0604020202020204" pitchFamily="34" charset="0"/>
                        </a:rPr>
                        <a:t> </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a:solidFill>
                            <a:schemeClr val="tx1"/>
                          </a:solidFill>
                          <a:latin typeface="Arial" panose="020B0604020202020204" pitchFamily="34" charset="0"/>
                          <a:ea typeface="+mn-ea"/>
                          <a:cs typeface="Arial" panose="020B0604020202020204" pitchFamily="34" charset="0"/>
                        </a:rPr>
                        <a:t>MM Award – International creative award</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Nastri</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d'Argento</a:t>
                      </a:r>
                      <a:endParaRPr lang="en-US"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Olivetti Design Contest</a:t>
                      </a:r>
                    </a:p>
                    <a:p>
                      <a:pPr marL="285750" lvl="1" indent="-285750" algn="l" defTabSz="914400" rtl="0" eaLnBrk="1" latinLnBrk="0" hangingPunct="1">
                        <a:lnSpc>
                          <a:spcPct val="100000"/>
                        </a:lnSpc>
                        <a:spcBef>
                          <a:spcPts val="200"/>
                        </a:spcBef>
                        <a:buFont typeface="Wingdings" panose="05000000000000000000" pitchFamily="2" charset="2"/>
                        <a:buChar char="§"/>
                      </a:pPr>
                      <a:r>
                        <a:rPr lang="en-US" sz="1400" b="0" kern="700" dirty="0" err="1">
                          <a:solidFill>
                            <a:schemeClr val="tx1"/>
                          </a:solidFill>
                          <a:latin typeface="Arial" panose="020B0604020202020204" pitchFamily="34" charset="0"/>
                          <a:ea typeface="+mn-ea"/>
                          <a:cs typeface="Arial" panose="020B0604020202020204" pitchFamily="34" charset="0"/>
                        </a:rPr>
                        <a:t>Pini</a:t>
                      </a:r>
                      <a:r>
                        <a:rPr lang="en-US" sz="1400" b="0" kern="700" dirty="0">
                          <a:solidFill>
                            <a:schemeClr val="tx1"/>
                          </a:solidFill>
                          <a:latin typeface="Arial" panose="020B0604020202020204" pitchFamily="34" charset="0"/>
                          <a:ea typeface="+mn-ea"/>
                          <a:cs typeface="Arial" panose="020B0604020202020204" pitchFamily="34" charset="0"/>
                        </a:rPr>
                        <a:t> Art Prize</a:t>
                      </a:r>
                    </a:p>
                    <a:p>
                      <a:pPr marL="285750" lvl="1" indent="-285750" algn="l" defTabSz="914400" rtl="0" eaLnBrk="1" latinLnBrk="0" hangingPunct="1">
                        <a:lnSpc>
                          <a:spcPct val="100000"/>
                        </a:lnSpc>
                        <a:spcBef>
                          <a:spcPts val="200"/>
                        </a:spcBef>
                        <a:buFont typeface="Wingdings" panose="05000000000000000000" pitchFamily="2" charset="2"/>
                        <a:buChar char="§"/>
                      </a:pPr>
                      <a:r>
                        <a:rPr lang="it-IT" sz="1400" b="0" kern="700" dirty="0">
                          <a:solidFill>
                            <a:schemeClr val="tx1"/>
                          </a:solidFill>
                          <a:latin typeface="Arial" panose="020B0604020202020204" pitchFamily="34" charset="0"/>
                          <a:ea typeface="+mn-ea"/>
                          <a:cs typeface="Arial" panose="020B0604020202020204" pitchFamily="34" charset="0"/>
                        </a:rPr>
                        <a:t>Première Vision </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PNA, Premio Nazionale </a:t>
                      </a:r>
                      <a:r>
                        <a:rPr lang="en-US" sz="1400" b="0" kern="700" dirty="0" err="1">
                          <a:solidFill>
                            <a:schemeClr val="tx1"/>
                          </a:solidFill>
                          <a:latin typeface="Arial" panose="020B0604020202020204" pitchFamily="34" charset="0"/>
                          <a:ea typeface="+mn-ea"/>
                          <a:cs typeface="Arial" panose="020B0604020202020204" pitchFamily="34" charset="0"/>
                        </a:rPr>
                        <a:t>delle</a:t>
                      </a:r>
                      <a:r>
                        <a:rPr lang="en-US" sz="1400" b="0" kern="700" dirty="0">
                          <a:solidFill>
                            <a:schemeClr val="tx1"/>
                          </a:solidFill>
                          <a:latin typeface="Arial" panose="020B0604020202020204" pitchFamily="34" charset="0"/>
                          <a:ea typeface="+mn-ea"/>
                          <a:cs typeface="Arial" panose="020B0604020202020204" pitchFamily="34" charset="0"/>
                        </a:rPr>
                        <a:t> Arti – </a:t>
                      </a:r>
                      <a:r>
                        <a:rPr lang="en-US" sz="1400" b="0" kern="700" dirty="0" err="1">
                          <a:solidFill>
                            <a:schemeClr val="tx1"/>
                          </a:solidFill>
                          <a:latin typeface="Arial" panose="020B0604020202020204" pitchFamily="34" charset="0"/>
                          <a:ea typeface="+mn-ea"/>
                          <a:cs typeface="Arial" panose="020B0604020202020204" pitchFamily="34" charset="0"/>
                        </a:rPr>
                        <a:t>Ministero</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dell’Università</a:t>
                      </a:r>
                      <a:r>
                        <a:rPr lang="en-US" sz="1400" b="0" kern="700" dirty="0">
                          <a:solidFill>
                            <a:schemeClr val="tx1"/>
                          </a:solidFill>
                          <a:latin typeface="Arial" panose="020B0604020202020204" pitchFamily="34" charset="0"/>
                          <a:ea typeface="+mn-ea"/>
                          <a:cs typeface="Arial" panose="020B0604020202020204" pitchFamily="34" charset="0"/>
                        </a:rPr>
                        <a:t> e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Ricerca</a:t>
                      </a:r>
                      <a:r>
                        <a:rPr lang="en-US" sz="1400" b="0" kern="700" dirty="0">
                          <a:solidFill>
                            <a:schemeClr val="tx1"/>
                          </a:solidFill>
                          <a:latin typeface="Arial" panose="020B0604020202020204" pitchFamily="34" charset="0"/>
                          <a:ea typeface="+mn-ea"/>
                          <a:cs typeface="Arial" panose="020B0604020202020204" pitchFamily="34" charset="0"/>
                        </a:rPr>
                        <a:t> (MUR)</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Premio Nazionale Franco </a:t>
                      </a:r>
                      <a:r>
                        <a:rPr lang="it-IT" sz="1400" b="0" kern="700" dirty="0" err="1">
                          <a:solidFill>
                            <a:schemeClr val="tx1"/>
                          </a:solidFill>
                          <a:latin typeface="Arial" panose="020B0604020202020204" pitchFamily="34" charset="0"/>
                          <a:ea typeface="+mn-ea"/>
                          <a:cs typeface="Arial" panose="020B0604020202020204" pitchFamily="34" charset="0"/>
                        </a:rPr>
                        <a:t>Enriquez</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Premio Scenario</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Short Italian Cinema at </a:t>
                      </a:r>
                      <a:r>
                        <a:rPr lang="en-US" sz="1400" b="0" kern="700" dirty="0" err="1">
                          <a:solidFill>
                            <a:schemeClr val="tx1"/>
                          </a:solidFill>
                          <a:latin typeface="Arial" panose="020B0604020202020204" pitchFamily="34" charset="0"/>
                          <a:ea typeface="+mn-ea"/>
                          <a:cs typeface="Arial" panose="020B0604020202020204" pitchFamily="34" charset="0"/>
                        </a:rPr>
                        <a:t>Settimana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Internazionale</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della</a:t>
                      </a:r>
                      <a:r>
                        <a:rPr lang="en-US" sz="1400" b="0" kern="700" dirty="0">
                          <a:solidFill>
                            <a:schemeClr val="tx1"/>
                          </a:solidFill>
                          <a:latin typeface="Arial" panose="020B0604020202020204" pitchFamily="34" charset="0"/>
                          <a:ea typeface="+mn-ea"/>
                          <a:cs typeface="Arial" panose="020B0604020202020204" pitchFamily="34" charset="0"/>
                        </a:rPr>
                        <a:t> </a:t>
                      </a:r>
                      <a:r>
                        <a:rPr lang="en-US" sz="1400" b="0" kern="700" dirty="0" err="1">
                          <a:solidFill>
                            <a:schemeClr val="tx1"/>
                          </a:solidFill>
                          <a:latin typeface="Arial" panose="020B0604020202020204" pitchFamily="34" charset="0"/>
                          <a:ea typeface="+mn-ea"/>
                          <a:cs typeface="Arial" panose="020B0604020202020204" pitchFamily="34" charset="0"/>
                        </a:rPr>
                        <a:t>Critica</a:t>
                      </a:r>
                      <a:r>
                        <a:rPr lang="en-US" sz="1400" b="0" kern="700" dirty="0">
                          <a:solidFill>
                            <a:schemeClr val="tx1"/>
                          </a:solidFill>
                          <a:latin typeface="Arial" panose="020B0604020202020204" pitchFamily="34" charset="0"/>
                          <a:ea typeface="+mn-ea"/>
                          <a:cs typeface="Arial" panose="020B0604020202020204" pitchFamily="34" charset="0"/>
                        </a:rPr>
                        <a:t> during the Venice</a:t>
                      </a:r>
                      <a:r>
                        <a:rPr lang="en-US" sz="1400" b="0" kern="700" baseline="0" dirty="0">
                          <a:solidFill>
                            <a:schemeClr val="tx1"/>
                          </a:solidFill>
                          <a:latin typeface="Arial" panose="020B0604020202020204" pitchFamily="34" charset="0"/>
                          <a:ea typeface="+mn-ea"/>
                          <a:cs typeface="Arial" panose="020B0604020202020204" pitchFamily="34" charset="0"/>
                        </a:rPr>
                        <a:t> International Film Festival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err="1">
                          <a:solidFill>
                            <a:schemeClr val="tx1"/>
                          </a:solidFill>
                          <a:latin typeface="Arial" panose="020B0604020202020204" pitchFamily="34" charset="0"/>
                          <a:ea typeface="+mn-ea"/>
                          <a:cs typeface="Arial" panose="020B0604020202020204" pitchFamily="34" charset="0"/>
                        </a:rPr>
                        <a:t>Student</a:t>
                      </a:r>
                      <a:r>
                        <a:rPr lang="it-IT" sz="1400" b="0" kern="700" dirty="0">
                          <a:solidFill>
                            <a:schemeClr val="tx1"/>
                          </a:solidFill>
                          <a:latin typeface="Arial" panose="020B0604020202020204" pitchFamily="34" charset="0"/>
                          <a:ea typeface="+mn-ea"/>
                          <a:cs typeface="Arial" panose="020B0604020202020204" pitchFamily="34" charset="0"/>
                        </a:rPr>
                        <a:t> Award, Milano Design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err="1">
                          <a:solidFill>
                            <a:schemeClr val="tx1"/>
                          </a:solidFill>
                          <a:latin typeface="Arial" panose="020B0604020202020204" pitchFamily="34" charset="0"/>
                          <a:ea typeface="+mn-ea"/>
                          <a:cs typeface="Arial" panose="020B0604020202020204" pitchFamily="34" charset="0"/>
                        </a:rPr>
                        <a:t>Student</a:t>
                      </a:r>
                      <a:r>
                        <a:rPr lang="it-IT" sz="1400" b="0" kern="700" dirty="0">
                          <a:solidFill>
                            <a:schemeClr val="tx1"/>
                          </a:solidFill>
                          <a:latin typeface="Arial" panose="020B0604020202020204" pitchFamily="34" charset="0"/>
                          <a:ea typeface="+mn-ea"/>
                          <a:cs typeface="Arial" panose="020B0604020202020204" pitchFamily="34" charset="0"/>
                        </a:rPr>
                        <a:t> World Impact Film Festival Milano Design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The Young </a:t>
                      </a:r>
                      <a:r>
                        <a:rPr lang="it-IT" sz="1400" b="0" kern="700" dirty="0" err="1">
                          <a:solidFill>
                            <a:schemeClr val="tx1"/>
                          </a:solidFill>
                          <a:latin typeface="Arial" panose="020B0604020202020204" pitchFamily="34" charset="0"/>
                          <a:ea typeface="+mn-ea"/>
                          <a:cs typeface="Arial" panose="020B0604020202020204" pitchFamily="34" charset="0"/>
                        </a:rPr>
                        <a:t>Ones</a:t>
                      </a:r>
                      <a:r>
                        <a:rPr lang="it-IT" sz="1400" b="0" kern="700" dirty="0">
                          <a:solidFill>
                            <a:schemeClr val="tx1"/>
                          </a:solidFill>
                          <a:latin typeface="Arial" panose="020B0604020202020204" pitchFamily="34" charset="0"/>
                          <a:ea typeface="+mn-ea"/>
                          <a:cs typeface="Arial" panose="020B0604020202020204" pitchFamily="34" charset="0"/>
                        </a:rPr>
                        <a:t> - The </a:t>
                      </a:r>
                      <a:r>
                        <a:rPr lang="it-IT" sz="1400" b="0" kern="700" dirty="0" err="1">
                          <a:solidFill>
                            <a:schemeClr val="tx1"/>
                          </a:solidFill>
                          <a:latin typeface="Arial" panose="020B0604020202020204" pitchFamily="34" charset="0"/>
                          <a:ea typeface="+mn-ea"/>
                          <a:cs typeface="Arial" panose="020B0604020202020204" pitchFamily="34" charset="0"/>
                        </a:rPr>
                        <a:t>One</a:t>
                      </a:r>
                      <a:r>
                        <a:rPr lang="it-IT" sz="1400" b="0" kern="700" dirty="0">
                          <a:solidFill>
                            <a:schemeClr val="tx1"/>
                          </a:solidFill>
                          <a:latin typeface="Arial" panose="020B0604020202020204" pitchFamily="34" charset="0"/>
                          <a:ea typeface="+mn-ea"/>
                          <a:cs typeface="Arial" panose="020B0604020202020204" pitchFamily="34" charset="0"/>
                        </a:rPr>
                        <a:t> Club for </a:t>
                      </a:r>
                      <a:r>
                        <a:rPr lang="it-IT" sz="1400" b="0" kern="700" dirty="0" err="1">
                          <a:solidFill>
                            <a:schemeClr val="tx1"/>
                          </a:solidFill>
                          <a:latin typeface="Arial" panose="020B0604020202020204" pitchFamily="34" charset="0"/>
                          <a:ea typeface="+mn-ea"/>
                          <a:cs typeface="Arial" panose="020B0604020202020204" pitchFamily="34" charset="0"/>
                        </a:rPr>
                        <a:t>Creativity</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Torino Film Festival</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400" b="0" kern="700" dirty="0">
                          <a:solidFill>
                            <a:schemeClr val="tx1"/>
                          </a:solidFill>
                          <a:latin typeface="Arial" panose="020B0604020202020204" pitchFamily="34" charset="0"/>
                          <a:ea typeface="+mn-ea"/>
                          <a:cs typeface="Arial" panose="020B0604020202020204" pitchFamily="34" charset="0"/>
                        </a:rPr>
                        <a:t>UNTAGGED GFW23 Catwalk Show, </a:t>
                      </a:r>
                      <a:r>
                        <a:rPr lang="en-US" sz="1400" b="0" kern="700" dirty="0" err="1">
                          <a:solidFill>
                            <a:schemeClr val="tx1"/>
                          </a:solidFill>
                          <a:latin typeface="Arial" panose="020B0604020202020204" pitchFamily="34" charset="0"/>
                          <a:ea typeface="+mn-ea"/>
                          <a:cs typeface="Arial" panose="020B0604020202020204" pitchFamily="34" charset="0"/>
                        </a:rPr>
                        <a:t>Londra</a:t>
                      </a:r>
                      <a:r>
                        <a:rPr lang="en-US" sz="1400" b="0" kern="700" dirty="0">
                          <a:solidFill>
                            <a:schemeClr val="tx1"/>
                          </a:solidFill>
                          <a:latin typeface="Arial" panose="020B0604020202020204" pitchFamily="34" charset="0"/>
                          <a:ea typeface="+mn-ea"/>
                          <a:cs typeface="Arial" panose="020B0604020202020204" pitchFamily="34" charset="0"/>
                        </a:rPr>
                        <a:t> (UK) – promoted by Graduate Fashion Week International</a:t>
                      </a:r>
                      <a:endParaRPr lang="it-IT" sz="1400" b="0" kern="700" dirty="0">
                        <a:solidFill>
                          <a:schemeClr val="tx1"/>
                        </a:solidFill>
                        <a:latin typeface="Arial" panose="020B0604020202020204" pitchFamily="34" charset="0"/>
                        <a:ea typeface="+mn-ea"/>
                        <a:cs typeface="Arial" panose="020B0604020202020204" pitchFamily="34" charset="0"/>
                      </a:endParaRP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Who </a:t>
                      </a:r>
                      <a:r>
                        <a:rPr lang="it-IT" sz="1400" b="0" kern="700" dirty="0" err="1">
                          <a:solidFill>
                            <a:schemeClr val="tx1"/>
                          </a:solidFill>
                          <a:latin typeface="Arial" panose="020B0604020202020204" pitchFamily="34" charset="0"/>
                          <a:ea typeface="+mn-ea"/>
                          <a:cs typeface="Arial" panose="020B0604020202020204" pitchFamily="34" charset="0"/>
                        </a:rPr>
                        <a:t>is</a:t>
                      </a:r>
                      <a:r>
                        <a:rPr lang="it-IT" sz="1400" b="0" kern="700" dirty="0">
                          <a:solidFill>
                            <a:schemeClr val="tx1"/>
                          </a:solidFill>
                          <a:latin typeface="Arial" panose="020B0604020202020204" pitchFamily="34" charset="0"/>
                          <a:ea typeface="+mn-ea"/>
                          <a:cs typeface="Arial" panose="020B0604020202020204" pitchFamily="34" charset="0"/>
                        </a:rPr>
                        <a:t> On Next? </a:t>
                      </a:r>
                      <a:r>
                        <a:rPr lang="it-IT" sz="1400" b="0" kern="700" dirty="0" err="1">
                          <a:solidFill>
                            <a:schemeClr val="tx1"/>
                          </a:solidFill>
                          <a:latin typeface="Arial" panose="020B0604020202020204" pitchFamily="34" charset="0"/>
                          <a:ea typeface="+mn-ea"/>
                          <a:cs typeface="Arial" panose="020B0604020202020204" pitchFamily="34" charset="0"/>
                        </a:rPr>
                        <a:t>Altaroma</a:t>
                      </a:r>
                      <a:r>
                        <a:rPr lang="it-IT" sz="1400" b="0" kern="700" dirty="0">
                          <a:solidFill>
                            <a:schemeClr val="tx1"/>
                          </a:solidFill>
                          <a:latin typeface="Arial" panose="020B0604020202020204" pitchFamily="34" charset="0"/>
                          <a:ea typeface="+mn-ea"/>
                          <a:cs typeface="Arial" panose="020B0604020202020204" pitchFamily="34" charset="0"/>
                        </a:rPr>
                        <a:t> in</a:t>
                      </a:r>
                      <a:r>
                        <a:rPr lang="it-IT" sz="1400" b="0" kern="700" baseline="0" dirty="0">
                          <a:solidFill>
                            <a:schemeClr val="tx1"/>
                          </a:solidFill>
                          <a:latin typeface="Arial" panose="020B0604020202020204" pitchFamily="34" charset="0"/>
                          <a:ea typeface="+mn-ea"/>
                          <a:cs typeface="Arial" panose="020B0604020202020204" pitchFamily="34" charset="0"/>
                        </a:rPr>
                        <a:t> </a:t>
                      </a:r>
                      <a:r>
                        <a:rPr lang="it-IT" sz="1400" b="0" kern="700" baseline="0" dirty="0" err="1">
                          <a:solidFill>
                            <a:schemeClr val="tx1"/>
                          </a:solidFill>
                          <a:latin typeface="Arial" panose="020B0604020202020204" pitchFamily="34" charset="0"/>
                          <a:ea typeface="+mn-ea"/>
                          <a:cs typeface="Arial" panose="020B0604020202020204" pitchFamily="34" charset="0"/>
                        </a:rPr>
                        <a:t>collaboration</a:t>
                      </a:r>
                      <a:r>
                        <a:rPr lang="it-IT" sz="1400" b="0" kern="700" baseline="0" dirty="0">
                          <a:solidFill>
                            <a:schemeClr val="tx1"/>
                          </a:solidFill>
                          <a:latin typeface="Arial" panose="020B0604020202020204" pitchFamily="34" charset="0"/>
                          <a:ea typeface="+mn-ea"/>
                          <a:cs typeface="Arial" panose="020B0604020202020204" pitchFamily="34" charset="0"/>
                        </a:rPr>
                        <a:t> with </a:t>
                      </a:r>
                      <a:r>
                        <a:rPr lang="it-IT" sz="1400" b="0" kern="700" dirty="0">
                          <a:solidFill>
                            <a:schemeClr val="tx1"/>
                          </a:solidFill>
                          <a:latin typeface="Arial" panose="020B0604020202020204" pitchFamily="34" charset="0"/>
                          <a:ea typeface="+mn-ea"/>
                          <a:cs typeface="Arial" panose="020B0604020202020204" pitchFamily="34" charset="0"/>
                        </a:rPr>
                        <a:t>Vogue Italia</a:t>
                      </a:r>
                    </a:p>
                    <a:p>
                      <a:pPr marL="285750" marR="0" lvl="1" indent="-2857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it-IT" sz="1400" b="0" kern="700" dirty="0">
                          <a:solidFill>
                            <a:schemeClr val="tx1"/>
                          </a:solidFill>
                          <a:latin typeface="Arial" panose="020B0604020202020204" pitchFamily="34" charset="0"/>
                          <a:ea typeface="+mn-ea"/>
                          <a:cs typeface="Arial" panose="020B0604020202020204" pitchFamily="34" charset="0"/>
                        </a:rPr>
                        <a:t>WPP Talent Award </a:t>
                      </a:r>
                    </a:p>
                  </a:txBody>
                  <a:tcPr marT="180000">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616300448"/>
                  </a:ext>
                </a:extLst>
              </a:tr>
            </a:tbl>
          </a:graphicData>
        </a:graphic>
      </p:graphicFrame>
    </p:spTree>
    <p:extLst>
      <p:ext uri="{BB962C8B-B14F-4D97-AF65-F5344CB8AC3E}">
        <p14:creationId xmlns:p14="http://schemas.microsoft.com/office/powerpoint/2010/main" val="303541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egnaposto immagine 2">
            <a:extLst>
              <a:ext uri="{FF2B5EF4-FFF2-40B4-BE49-F238E27FC236}">
                <a16:creationId xmlns:a16="http://schemas.microsoft.com/office/drawing/2014/main" id="{4A2ADAFB-6C3F-0D55-8FF2-A9FB71113B66}"/>
              </a:ext>
            </a:extLst>
          </p:cNvPr>
          <p:cNvPicPr>
            <a:picLocks/>
          </p:cNvPicPr>
          <p:nvPr/>
        </p:nvPicPr>
        <p:blipFill>
          <a:blip r:embed="rId2" cstate="print">
            <a:extLst>
              <a:ext uri="{28A0092B-C50C-407E-A947-70E740481C1C}">
                <a14:useLocalDpi xmlns:a14="http://schemas.microsoft.com/office/drawing/2010/main" val="0"/>
              </a:ext>
            </a:extLst>
          </a:blip>
          <a:srcRect t="9865" b="9865"/>
          <a:stretch/>
        </p:blipFill>
        <p:spPr>
          <a:xfrm>
            <a:off x="309138" y="298450"/>
            <a:ext cx="6861600" cy="3671888"/>
          </a:xfrm>
          <a:prstGeom prst="rect">
            <a:avLst/>
          </a:prstGeom>
        </p:spPr>
      </p:pic>
      <p:sp>
        <p:nvSpPr>
          <p:cNvPr id="4" name="Titolo 3"/>
          <p:cNvSpPr>
            <a:spLocks noGrp="1"/>
          </p:cNvSpPr>
          <p:nvPr>
            <p:ph type="title"/>
          </p:nvPr>
        </p:nvSpPr>
        <p:spPr>
          <a:xfrm>
            <a:off x="8048666" y="1251725"/>
            <a:ext cx="5580000" cy="798139"/>
          </a:xfrm>
        </p:spPr>
        <p:txBody>
          <a:bodyPr anchor="t" anchorCtr="0"/>
          <a:lstStyle/>
          <a:p>
            <a:r>
              <a:rPr lang="it-IT" dirty="0"/>
              <a:t>NABA CAMPUS</a:t>
            </a:r>
            <a:br>
              <a:rPr lang="it-IT" dirty="0"/>
            </a:br>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11" name="Segnaposto immagine 1">
            <a:extLst>
              <a:ext uri="{FF2B5EF4-FFF2-40B4-BE49-F238E27FC236}">
                <a16:creationId xmlns:a16="http://schemas.microsoft.com/office/drawing/2014/main" id="{8C92CBD7-598D-4BCF-6E8D-89E4D001E287}"/>
              </a:ext>
            </a:extLst>
          </p:cNvPr>
          <p:cNvPicPr>
            <a:picLocks/>
          </p:cNvPicPr>
          <p:nvPr/>
        </p:nvPicPr>
        <p:blipFill rotWithShape="1">
          <a:blip r:embed="rId4" cstate="print">
            <a:extLst>
              <a:ext uri="{28A0092B-C50C-407E-A947-70E740481C1C}">
                <a14:useLocalDpi xmlns:a14="http://schemas.microsoft.com/office/drawing/2010/main" val="0"/>
              </a:ext>
            </a:extLst>
          </a:blip>
          <a:srcRect t="29010" r="11073" b="-412"/>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12" name="Segnaposto testo 2">
            <a:extLst>
              <a:ext uri="{FF2B5EF4-FFF2-40B4-BE49-F238E27FC236}">
                <a16:creationId xmlns:a16="http://schemas.microsoft.com/office/drawing/2014/main" id="{1BF4D5EA-CDF3-E101-37B4-3854E4769616}"/>
              </a:ext>
            </a:extLst>
          </p:cNvPr>
          <p:cNvSpPr>
            <a:spLocks noGrp="1"/>
          </p:cNvSpPr>
          <p:nvPr>
            <p:ph type="body" sz="quarter" idx="15"/>
          </p:nvPr>
        </p:nvSpPr>
        <p:spPr>
          <a:xfrm>
            <a:off x="8048666" y="2134394"/>
            <a:ext cx="5676253" cy="4727777"/>
          </a:xfrm>
        </p:spPr>
        <p:txBody>
          <a:bodyPr anchor="t" anchorCtr="0"/>
          <a:lstStyle/>
          <a:p>
            <a:pPr>
              <a:spcBef>
                <a:spcPts val="1200"/>
              </a:spcBef>
            </a:pPr>
            <a:r>
              <a:rPr lang="en-US" spc="-10" dirty="0">
                <a:cs typeface="Arial"/>
              </a:rPr>
              <a:t>The two NABA campuses, in Milan and Rome, cover a total area of 60,000 square meters, occupying overall 18 buildings with over 50 </a:t>
            </a:r>
            <a:r>
              <a:rPr lang="en-US" spc="-10" dirty="0" err="1">
                <a:cs typeface="Arial"/>
              </a:rPr>
              <a:t>specialised</a:t>
            </a:r>
            <a:r>
              <a:rPr lang="en-US" spc="-10" dirty="0">
                <a:cs typeface="Arial"/>
              </a:rPr>
              <a:t> labs.</a:t>
            </a:r>
          </a:p>
          <a:p>
            <a:pPr>
              <a:spcBef>
                <a:spcPts val="1200"/>
              </a:spcBef>
            </a:pPr>
            <a:endParaRPr lang="it-IT" spc="-10" dirty="0">
              <a:cs typeface="Arial"/>
            </a:endParaRPr>
          </a:p>
          <a:p>
            <a:pPr marL="342900" indent="-342900">
              <a:spcBef>
                <a:spcPts val="1200"/>
              </a:spcBef>
              <a:buFont typeface="Wingdings" panose="05000000000000000000" pitchFamily="2" charset="2"/>
              <a:buChar char="§"/>
            </a:pPr>
            <a:r>
              <a:rPr lang="en-US" spc="-10" dirty="0">
                <a:cs typeface="Arial"/>
              </a:rPr>
              <a:t>NABA’s campus in Milan is located near the </a:t>
            </a:r>
            <a:r>
              <a:rPr lang="en-US" spc="-10" dirty="0" err="1">
                <a:cs typeface="Arial"/>
              </a:rPr>
              <a:t>Navigli</a:t>
            </a:r>
            <a:r>
              <a:rPr lang="en-US" spc="-10" dirty="0">
                <a:cs typeface="Arial"/>
              </a:rPr>
              <a:t> area, one of the liveliest parts of the city, and includes students’ study and lounge areas, a green area, several </a:t>
            </a:r>
            <a:r>
              <a:rPr lang="en-US" spc="-10" dirty="0" err="1">
                <a:cs typeface="Arial"/>
              </a:rPr>
              <a:t>specialised</a:t>
            </a:r>
            <a:r>
              <a:rPr lang="en-US" spc="-10" dirty="0">
                <a:cs typeface="Arial"/>
              </a:rPr>
              <a:t> laboratories, a library and a cafeteria. </a:t>
            </a:r>
          </a:p>
          <a:p>
            <a:pPr marL="342900" indent="-342900">
              <a:spcBef>
                <a:spcPts val="1200"/>
              </a:spcBef>
              <a:buFont typeface="Wingdings" panose="05000000000000000000" pitchFamily="2" charset="2"/>
              <a:buChar char="§"/>
            </a:pPr>
            <a:r>
              <a:rPr lang="en-US" spc="-10" dirty="0">
                <a:cs typeface="Arial"/>
              </a:rPr>
              <a:t>The campus in Rome is located in historical buildings of early 20th century in the </a:t>
            </a:r>
            <a:r>
              <a:rPr lang="en-US" spc="-10" dirty="0" err="1">
                <a:cs typeface="Arial"/>
              </a:rPr>
              <a:t>Ostiense</a:t>
            </a:r>
            <a:r>
              <a:rPr lang="en-US" spc="-10" dirty="0">
                <a:cs typeface="Arial"/>
              </a:rPr>
              <a:t> district, where the artistic and cultural heritage meets contemporary culture. The campus includes </a:t>
            </a:r>
            <a:r>
              <a:rPr lang="en-US" spc="-10" dirty="0" err="1">
                <a:cs typeface="Arial"/>
              </a:rPr>
              <a:t>specialised</a:t>
            </a:r>
            <a:r>
              <a:rPr lang="en-US" spc="-10" dirty="0">
                <a:cs typeface="Arial"/>
              </a:rPr>
              <a:t> laboratories, a library, study and lounge areas, a terrace and a green area as well as multifunctional spaces. </a:t>
            </a:r>
          </a:p>
        </p:txBody>
      </p:sp>
    </p:spTree>
    <p:extLst>
      <p:ext uri="{BB962C8B-B14F-4D97-AF65-F5344CB8AC3E}">
        <p14:creationId xmlns:p14="http://schemas.microsoft.com/office/powerpoint/2010/main" val="355719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6"/>
            <a:ext cx="14787190" cy="8290780"/>
          </a:xfrm>
          <a:prstGeom prst="rect">
            <a:avLst/>
          </a:prstGeom>
        </p:spPr>
      </p:pic>
    </p:spTree>
    <p:extLst>
      <p:ext uri="{BB962C8B-B14F-4D97-AF65-F5344CB8AC3E}">
        <p14:creationId xmlns:p14="http://schemas.microsoft.com/office/powerpoint/2010/main" val="412433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740" t="3153" r="823" b="14058"/>
          <a:stretch/>
        </p:blipFill>
        <p:spPr>
          <a:xfrm>
            <a:off x="-13649" y="0"/>
            <a:ext cx="14698639" cy="8243248"/>
          </a:xfrm>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dirty="0">
                <a:solidFill>
                  <a:schemeClr val="bg1"/>
                </a:solidFill>
              </a:rPr>
              <a:t>NABA campus in </a:t>
            </a:r>
            <a:r>
              <a:rPr lang="it-IT" sz="1800" b="1" dirty="0">
                <a:solidFill>
                  <a:schemeClr val="bg1"/>
                </a:solidFill>
              </a:rPr>
              <a:t>Milan</a:t>
            </a: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1137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12500" b="12500"/>
          <a:stretch>
            <a:fillRect/>
          </a:stretch>
        </p:blipFill>
        <p:spPr>
          <a:blipFill>
            <a:blip r:embed="rId3"/>
            <a:srcRect/>
            <a:stretch>
              <a:fillRect t="-9260" b="-9260"/>
            </a:stretch>
          </a:blipFill>
        </p:spPr>
      </p:pic>
      <p:sp>
        <p:nvSpPr>
          <p:cNvPr id="4" name="Rettangolo 1"/>
          <p:cNvSpPr/>
          <p:nvPr/>
        </p:nvSpPr>
        <p:spPr>
          <a:xfrm>
            <a:off x="293689" y="6851150"/>
            <a:ext cx="7021511" cy="1080000"/>
          </a:xfrm>
          <a:custGeom>
            <a:avLst/>
            <a:gdLst>
              <a:gd name="connsiteX0" fmla="*/ 0 w 14043025"/>
              <a:gd name="connsiteY0" fmla="*/ 0 h 7632700"/>
              <a:gd name="connsiteX1" fmla="*/ 14043025 w 14043025"/>
              <a:gd name="connsiteY1" fmla="*/ 0 h 7632700"/>
              <a:gd name="connsiteX2" fmla="*/ 14043025 w 14043025"/>
              <a:gd name="connsiteY2" fmla="*/ 7632700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724864 w 14043025"/>
              <a:gd name="connsiteY2" fmla="*/ 640954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855492 w 14043025"/>
              <a:gd name="connsiteY2" fmla="*/ 65876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1966492 w 14043025"/>
              <a:gd name="connsiteY2" fmla="*/ 60542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31692 w 14043025"/>
              <a:gd name="connsiteY2" fmla="*/ 64733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2918992 w 14043025"/>
              <a:gd name="connsiteY2" fmla="*/ 651147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259955 w 14043025"/>
              <a:gd name="connsiteY2" fmla="*/ 6401941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327189 w 14043025"/>
              <a:gd name="connsiteY2" fmla="*/ 6449462 h 7632700"/>
              <a:gd name="connsiteX3" fmla="*/ 0 w 14043025"/>
              <a:gd name="connsiteY3" fmla="*/ 7632700 h 7632700"/>
              <a:gd name="connsiteX4" fmla="*/ 0 w 14043025"/>
              <a:gd name="connsiteY4" fmla="*/ 0 h 7632700"/>
              <a:gd name="connsiteX0" fmla="*/ 0 w 14043025"/>
              <a:gd name="connsiteY0" fmla="*/ 0 h 7632700"/>
              <a:gd name="connsiteX1" fmla="*/ 14043025 w 14043025"/>
              <a:gd name="connsiteY1" fmla="*/ 0 h 7632700"/>
              <a:gd name="connsiteX2" fmla="*/ 13636473 w 14043025"/>
              <a:gd name="connsiteY2" fmla="*/ 6639530 h 7632700"/>
              <a:gd name="connsiteX3" fmla="*/ 0 w 14043025"/>
              <a:gd name="connsiteY3" fmla="*/ 7632700 h 7632700"/>
              <a:gd name="connsiteX4" fmla="*/ 0 w 140430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3025" h="7632700">
                <a:moveTo>
                  <a:pt x="0" y="0"/>
                </a:moveTo>
                <a:lnTo>
                  <a:pt x="14043025" y="0"/>
                </a:lnTo>
                <a:lnTo>
                  <a:pt x="13636473" y="6639530"/>
                </a:lnTo>
                <a:lnTo>
                  <a:pt x="0" y="76327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p:cNvSpPr txBox="1">
            <a:spLocks/>
          </p:cNvSpPr>
          <p:nvPr/>
        </p:nvSpPr>
        <p:spPr>
          <a:xfrm>
            <a:off x="582613" y="7106455"/>
            <a:ext cx="6095773" cy="537358"/>
          </a:xfrm>
          <a:prstGeom prst="rect">
            <a:avLst/>
          </a:prstGeom>
        </p:spPr>
        <p:txBody>
          <a:bodyPr lIns="0" tIns="0" rIns="0" bIns="0" anchor="ctr"/>
          <a:lstStyle>
            <a:lvl1pPr marL="0" indent="0" algn="l" defTabSz="1097280" rtl="0" eaLnBrk="1" latinLnBrk="0" hangingPunct="1">
              <a:lnSpc>
                <a:spcPct val="100000"/>
              </a:lnSpc>
              <a:spcBef>
                <a:spcPts val="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it-IT" sz="1800" dirty="0"/>
              <a:t>NABA campus in </a:t>
            </a:r>
            <a:r>
              <a:rPr lang="it-IT" sz="1800" b="1" dirty="0"/>
              <a:t>Rome</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690947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0029" r="20029"/>
          <a:stretch>
            <a:fillRect/>
          </a:stretch>
        </p:blipFill>
        <p:spPr>
          <a:blipFill>
            <a:blip r:embed="rId3"/>
            <a:srcRect/>
            <a:stretch>
              <a:fillRect l="-33407" r="-33407"/>
            </a:stretch>
          </a:blipFill>
        </p:spPr>
      </p:pic>
      <p:sp>
        <p:nvSpPr>
          <p:cNvPr id="3" name="Segnaposto testo 2"/>
          <p:cNvSpPr>
            <a:spLocks noGrp="1"/>
          </p:cNvSpPr>
          <p:nvPr>
            <p:ph type="body" sz="quarter" idx="15"/>
          </p:nvPr>
        </p:nvSpPr>
        <p:spPr>
          <a:xfrm>
            <a:off x="7908842" y="1879451"/>
            <a:ext cx="5995323" cy="5908360"/>
          </a:xfrm>
        </p:spPr>
        <p:txBody>
          <a:bodyPr/>
          <a:lstStyle/>
          <a:p>
            <a:r>
              <a:rPr lang="en-US" sz="1600" spc="-10" dirty="0">
                <a:cs typeface="Arial"/>
              </a:rPr>
              <a:t>NABA has numerous </a:t>
            </a:r>
            <a:r>
              <a:rPr lang="en-US" sz="1600" spc="-10" dirty="0" err="1">
                <a:cs typeface="Arial"/>
              </a:rPr>
              <a:t>specialised</a:t>
            </a:r>
            <a:r>
              <a:rPr lang="en-US" sz="1600" spc="-10" dirty="0">
                <a:cs typeface="Arial"/>
              </a:rPr>
              <a:t> laboratories directed at providing students with the professional tools to create complex and interdisciplinary projects, among them:</a:t>
            </a:r>
          </a:p>
          <a:p>
            <a:pPr marL="342900" indent="-342900">
              <a:spcBef>
                <a:spcPts val="1200"/>
              </a:spcBef>
              <a:buFont typeface="Wingdings" panose="05000000000000000000" pitchFamily="2" charset="2"/>
              <a:buChar char="§"/>
            </a:pPr>
            <a:r>
              <a:rPr lang="en-US" sz="1600" spc="-10" dirty="0">
                <a:cs typeface="Arial"/>
              </a:rPr>
              <a:t>Design and Set Design Labs with Laser Cut, 3D Printer, Clay 3D Printer, CNC milling machine, wood and plastic processing machines, painting booth, thermoforming machines, professional chamber kiln for firing </a:t>
            </a:r>
          </a:p>
          <a:p>
            <a:pPr marL="342900" indent="-342900">
              <a:buFont typeface="Wingdings" panose="05000000000000000000" pitchFamily="2" charset="2"/>
              <a:buChar char="§"/>
            </a:pPr>
            <a:r>
              <a:rPr lang="en-US" sz="1600" spc="-10" dirty="0">
                <a:cs typeface="Arial"/>
              </a:rPr>
              <a:t>Fashion Design and Knitting Labs with industrial sewing machines, presses, irons and racks, mannequins and professional machinery systems including </a:t>
            </a:r>
            <a:r>
              <a:rPr lang="en-US" sz="1600" spc="-10" dirty="0" err="1">
                <a:cs typeface="Arial"/>
              </a:rPr>
              <a:t>Lectra</a:t>
            </a:r>
            <a:r>
              <a:rPr lang="en-US" sz="1600" spc="-10" dirty="0">
                <a:cs typeface="Arial"/>
              </a:rPr>
              <a:t>, Shima Seiki and </a:t>
            </a:r>
            <a:r>
              <a:rPr lang="en-US" sz="1600" spc="-10" dirty="0" err="1">
                <a:cs typeface="Arial"/>
              </a:rPr>
              <a:t>Framis</a:t>
            </a:r>
            <a:endParaRPr lang="en-US" sz="1600" spc="-10" dirty="0">
              <a:cs typeface="Arial"/>
            </a:endParaRPr>
          </a:p>
          <a:p>
            <a:pPr marL="342900" indent="-342900">
              <a:buFont typeface="Wingdings" panose="05000000000000000000" pitchFamily="2" charset="2"/>
              <a:buChar char="§"/>
            </a:pPr>
            <a:r>
              <a:rPr lang="en-US" sz="1600" spc="-10" dirty="0">
                <a:cs typeface="Arial"/>
              </a:rPr>
              <a:t>Textile Library for research and study of fabrics</a:t>
            </a:r>
          </a:p>
          <a:p>
            <a:pPr marL="342900" indent="-342900">
              <a:buFont typeface="Wingdings" panose="05000000000000000000" pitchFamily="2" charset="2"/>
              <a:buChar char="§"/>
            </a:pPr>
            <a:r>
              <a:rPr lang="en-US" sz="1600" spc="-10" dirty="0">
                <a:cs typeface="Arial"/>
              </a:rPr>
              <a:t>Orto </a:t>
            </a:r>
            <a:r>
              <a:rPr lang="en-US" sz="1600" spc="-10" dirty="0" err="1">
                <a:cs typeface="Arial"/>
              </a:rPr>
              <a:t>Tintorio</a:t>
            </a:r>
            <a:r>
              <a:rPr lang="en-US" sz="1600" spc="-10" dirty="0">
                <a:cs typeface="Arial"/>
              </a:rPr>
              <a:t> to cultivate dyeing plants for textile design </a:t>
            </a:r>
          </a:p>
          <a:p>
            <a:pPr marL="342900" indent="-342900">
              <a:buFont typeface="Wingdings" panose="05000000000000000000" pitchFamily="2" charset="2"/>
              <a:buChar char="§"/>
            </a:pPr>
            <a:r>
              <a:rPr lang="en-US" sz="1600" spc="-10" dirty="0">
                <a:cs typeface="Arial"/>
              </a:rPr>
              <a:t>Film and Photo Studio Labs, Green Screen, </a:t>
            </a:r>
            <a:r>
              <a:rPr lang="en-US" sz="1600" spc="-10" dirty="0" err="1">
                <a:cs typeface="Arial"/>
              </a:rPr>
              <a:t>Ciclorama</a:t>
            </a:r>
            <a:r>
              <a:rPr lang="en-US" sz="1600" spc="-10" dirty="0">
                <a:cs typeface="Arial"/>
              </a:rPr>
              <a:t>, VFX, 2D-3D Animation, Virtual/Augmented Reality tools, Video Games and Audiovisual Production, Photo Shootings environments</a:t>
            </a:r>
          </a:p>
          <a:p>
            <a:pPr marL="342900" indent="-342900">
              <a:buFont typeface="Wingdings" panose="05000000000000000000" pitchFamily="2" charset="2"/>
              <a:buChar char="§"/>
            </a:pPr>
            <a:r>
              <a:rPr lang="en-US" sz="1600" spc="-10" dirty="0">
                <a:cs typeface="Arial"/>
              </a:rPr>
              <a:t>A laboratory dedicated to Virtual Production, the Virtual Studio, with a Led Volume and an advanced Motion Capture </a:t>
            </a:r>
            <a:r>
              <a:rPr lang="en-US" sz="1600" spc="-10" dirty="0" err="1">
                <a:cs typeface="Arial"/>
              </a:rPr>
              <a:t>sysem</a:t>
            </a:r>
            <a:endParaRPr lang="en-US" sz="1600" spc="-10" dirty="0">
              <a:cs typeface="Arial"/>
            </a:endParaRPr>
          </a:p>
          <a:p>
            <a:pPr marL="342900" indent="-342900">
              <a:buFont typeface="Wingdings" panose="05000000000000000000" pitchFamily="2" charset="2"/>
              <a:buChar char="§"/>
            </a:pPr>
            <a:r>
              <a:rPr lang="en-US" sz="1600" spc="-10" dirty="0">
                <a:cs typeface="Arial"/>
              </a:rPr>
              <a:t>Visual Arts Labs (Atelier), Chalcographic engraving spaces, Darkroom</a:t>
            </a:r>
          </a:p>
          <a:p>
            <a:pPr marL="342900" indent="-342900">
              <a:buFont typeface="Wingdings" panose="05000000000000000000" pitchFamily="2" charset="2"/>
              <a:buChar char="§"/>
            </a:pPr>
            <a:r>
              <a:rPr lang="it-IT" sz="1600" spc="-10" dirty="0">
                <a:cs typeface="Arial"/>
              </a:rPr>
              <a:t>Coming </a:t>
            </a:r>
            <a:r>
              <a:rPr lang="it-IT" sz="1600" spc="-10" dirty="0" err="1">
                <a:cs typeface="Arial"/>
              </a:rPr>
              <a:t>soon</a:t>
            </a:r>
            <a:r>
              <a:rPr lang="it-IT" sz="1600" spc="-10" dirty="0">
                <a:cs typeface="Arial"/>
              </a:rPr>
              <a:t>: Set Design Lab, Graphic Design Lab, Sneaker Design Lab</a:t>
            </a:r>
            <a:endParaRPr lang="en-US" sz="1600" spc="-10" dirty="0">
              <a:cs typeface="Arial"/>
            </a:endParaRPr>
          </a:p>
        </p:txBody>
      </p:sp>
      <p:sp>
        <p:nvSpPr>
          <p:cNvPr id="4" name="Titolo 3"/>
          <p:cNvSpPr>
            <a:spLocks noGrp="1"/>
          </p:cNvSpPr>
          <p:nvPr>
            <p:ph type="title"/>
          </p:nvPr>
        </p:nvSpPr>
        <p:spPr>
          <a:xfrm>
            <a:off x="7831060" y="981341"/>
            <a:ext cx="5580000" cy="2735263"/>
          </a:xfrm>
        </p:spPr>
        <p:txBody>
          <a:bodyPr anchor="t" anchorCtr="0"/>
          <a:lstStyle/>
          <a:p>
            <a:r>
              <a:rPr lang="it-IT" sz="5400" dirty="0"/>
              <a:t>LABORATORIES</a:t>
            </a: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92478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922194" y="2450925"/>
            <a:ext cx="4403244" cy="1598561"/>
          </a:xfrm>
        </p:spPr>
        <p:txBody>
          <a:bodyPr/>
          <a:lstStyle/>
          <a:p>
            <a:r>
              <a:rPr lang="it-IT" dirty="0"/>
              <a:t>MAIN</a:t>
            </a:r>
            <a:br>
              <a:rPr lang="it-IT" dirty="0"/>
            </a:br>
            <a:r>
              <a:rPr lang="it-IT" dirty="0"/>
              <a:t>SERVICES</a:t>
            </a:r>
          </a:p>
        </p:txBody>
      </p:sp>
      <p:sp>
        <p:nvSpPr>
          <p:cNvPr id="5" name="Segnaposto testo 4"/>
          <p:cNvSpPr>
            <a:spLocks noGrp="1"/>
          </p:cNvSpPr>
          <p:nvPr>
            <p:ph type="body" sz="quarter" idx="15"/>
          </p:nvPr>
        </p:nvSpPr>
        <p:spPr>
          <a:xfrm>
            <a:off x="1569340" y="4180115"/>
            <a:ext cx="5100659" cy="3384550"/>
          </a:xfrm>
        </p:spPr>
        <p:txBody>
          <a:bodyPr/>
          <a:lstStyle/>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Free wi-fi </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Student computer rooms</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Library</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Study, lounge and dining areas</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Career service</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Housing service</a:t>
            </a:r>
          </a:p>
          <a:p>
            <a:pPr marL="706950" lvl="3" indent="-285750" defTabSz="914400">
              <a:lnSpc>
                <a:spcPct val="100000"/>
              </a:lnSpc>
              <a:spcBef>
                <a:spcPts val="200"/>
              </a:spcBef>
              <a:buFont typeface="Wingdings" panose="05000000000000000000" pitchFamily="2" charset="2"/>
              <a:buChar char="§"/>
            </a:pPr>
            <a:r>
              <a:rPr lang="en-US" sz="1800" kern="700" dirty="0">
                <a:solidFill>
                  <a:schemeClr val="tx1"/>
                </a:solidFill>
                <a:cs typeface="Arial"/>
              </a:rPr>
              <a:t>Student life service</a:t>
            </a:r>
            <a:endParaRPr lang="en-US" sz="1800" kern="700" dirty="0">
              <a:solidFill>
                <a:srgbClr val="FF0000"/>
              </a:solidFill>
              <a:cs typeface="Arial"/>
            </a:endParaRPr>
          </a:p>
        </p:txBody>
      </p:sp>
      <p:pic>
        <p:nvPicPr>
          <p:cNvPr id="7" name="Segnaposto immagine 4"/>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20029" r="20029"/>
          <a:stretch/>
        </p:blipFill>
        <p:spPr>
          <a:xfrm>
            <a:off x="7406874" y="293426"/>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blipFill>
            <a:blip r:embed="rId3"/>
            <a:srcRect/>
            <a:stretch>
              <a:fillRect l="-33407" r="-33407"/>
            </a:stretch>
          </a:blipFill>
        </p:spPr>
      </p:pic>
    </p:spTree>
    <p:extLst>
      <p:ext uri="{BB962C8B-B14F-4D97-AF65-F5344CB8AC3E}">
        <p14:creationId xmlns:p14="http://schemas.microsoft.com/office/powerpoint/2010/main" val="3757630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ACADEMIC OFFER</a:t>
            </a:r>
          </a:p>
        </p:txBody>
      </p:sp>
    </p:spTree>
    <p:extLst>
      <p:ext uri="{BB962C8B-B14F-4D97-AF65-F5344CB8AC3E}">
        <p14:creationId xmlns:p14="http://schemas.microsoft.com/office/powerpoint/2010/main" val="278780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893182670"/>
              </p:ext>
            </p:extLst>
          </p:nvPr>
        </p:nvGraphicFramePr>
        <p:xfrm>
          <a:off x="1541605" y="1956087"/>
          <a:ext cx="11515634" cy="5829600"/>
        </p:xfrm>
        <a:graphic>
          <a:graphicData uri="http://schemas.openxmlformats.org/drawingml/2006/table">
            <a:tbl>
              <a:tblPr firstRow="1" bandRow="1">
                <a:tableStyleId>{5C22544A-7EE6-4342-B048-85BDC9FD1C3A}</a:tableStyleId>
              </a:tblPr>
              <a:tblGrid>
                <a:gridCol w="4204121">
                  <a:extLst>
                    <a:ext uri="{9D8B030D-6E8A-4147-A177-3AD203B41FA5}">
                      <a16:colId xmlns:a16="http://schemas.microsoft.com/office/drawing/2014/main" val="1369155900"/>
                    </a:ext>
                  </a:extLst>
                </a:gridCol>
                <a:gridCol w="7311513">
                  <a:extLst>
                    <a:ext uri="{9D8B030D-6E8A-4147-A177-3AD203B41FA5}">
                      <a16:colId xmlns:a16="http://schemas.microsoft.com/office/drawing/2014/main" val="2886636271"/>
                    </a:ext>
                  </a:extLst>
                </a:gridCol>
              </a:tblGrid>
              <a:tr h="1530626">
                <a:tc>
                  <a:txBody>
                    <a:bodyPr/>
                    <a:lstStyle/>
                    <a:p>
                      <a:pPr algn="l"/>
                      <a:r>
                        <a:rPr lang="it-IT" sz="2400" b="1" dirty="0">
                          <a:solidFill>
                            <a:schemeClr val="tx1"/>
                          </a:solidFill>
                          <a:latin typeface="Arial" panose="020B0604020202020204" pitchFamily="34" charset="0"/>
                          <a:cs typeface="Arial" panose="020B0604020202020204" pitchFamily="34" charset="0"/>
                        </a:rPr>
                        <a:t>BACHELORS OF ARTS</a:t>
                      </a:r>
                      <a:endParaRPr lang="en-US" sz="2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r>
                        <a:rPr lang="en-US" sz="1050" b="0" kern="1200" dirty="0">
                          <a:solidFill>
                            <a:schemeClr val="tx1"/>
                          </a:solidFill>
                          <a:latin typeface="Arial" panose="020B0604020202020204" pitchFamily="34" charset="0"/>
                          <a:ea typeface="+mn-ea"/>
                          <a:cs typeface="Arial" panose="020B0604020202020204" pitchFamily="34" charset="0"/>
                        </a:rPr>
                        <a:t>180 CFA (1CFA=1ECTS)</a:t>
                      </a:r>
                    </a:p>
                    <a:p>
                      <a:pPr algn="l">
                        <a:spcBef>
                          <a:spcPts val="0"/>
                        </a:spcBef>
                        <a:spcAft>
                          <a:spcPts val="0"/>
                        </a:spcAft>
                      </a:pPr>
                      <a:br>
                        <a:rPr lang="en-US" sz="1400" b="0" dirty="0">
                          <a:solidFill>
                            <a:schemeClr val="tx1"/>
                          </a:solidFill>
                          <a:latin typeface="Arial" panose="020B0604020202020204" pitchFamily="34" charset="0"/>
                          <a:cs typeface="Arial" panose="020B0604020202020204" pitchFamily="34" charset="0"/>
                        </a:rPr>
                      </a:b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COMICS AND VISUAL STORYTELLING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GRAPHIC DESIGN AND ART DIRECTION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DESIGN</a:t>
                      </a:r>
                      <a:r>
                        <a:rPr lang="en-US" sz="1100" b="0" kern="700" dirty="0">
                          <a:solidFill>
                            <a:schemeClr val="tx1"/>
                          </a:solidFill>
                          <a:latin typeface="Arial" panose="020B0604020202020204" pitchFamily="34" charset="0"/>
                          <a:ea typeface="+mn-ea"/>
                          <a:cs typeface="Arial" panose="020B0604020202020204" pitchFamily="34" charset="0"/>
                        </a:rPr>
                        <a:t> (Italian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FASHION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FASHION MARKETING MANAGEMENT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dirty="0" err="1">
                          <a:solidFill>
                            <a:schemeClr val="tx1"/>
                          </a:solidFill>
                          <a:latin typeface="Arial" panose="020B0604020202020204" pitchFamily="34" charset="0"/>
                          <a:ea typeface="+mn-ea"/>
                          <a:cs typeface="Arial" panose="020B0604020202020204" pitchFamily="34" charset="0"/>
                        </a:rPr>
                        <a:t>Rome</a:t>
                      </a:r>
                      <a:r>
                        <a:rPr lang="en-US" sz="1100" b="1" kern="700" baseline="30000" dirty="0" err="1">
                          <a:solidFill>
                            <a:srgbClr val="00B050"/>
                          </a:solidFill>
                          <a:latin typeface="Arial" panose="020B0604020202020204" pitchFamily="34" charset="0"/>
                          <a:ea typeface="+mn-ea"/>
                          <a:cs typeface="Arial" panose="020B0604020202020204" pitchFamily="34" charset="0"/>
                        </a:rPr>
                        <a:t>NEW</a:t>
                      </a:r>
                      <a:r>
                        <a:rPr lang="en-US" sz="1100" b="1" kern="700" baseline="30000" dirty="0">
                          <a:solidFill>
                            <a:srgbClr val="00B050"/>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CREATIVE TECHNOLOGIES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FILM</a:t>
                      </a:r>
                      <a:r>
                        <a:rPr lang="en-US" sz="1100" b="1" kern="700" baseline="0" dirty="0">
                          <a:solidFill>
                            <a:schemeClr val="tx1"/>
                          </a:solidFill>
                          <a:latin typeface="Arial" panose="020B0604020202020204" pitchFamily="34" charset="0"/>
                          <a:ea typeface="+mn-ea"/>
                          <a:cs typeface="Arial" panose="020B0604020202020204" pitchFamily="34" charset="0"/>
                        </a:rPr>
                        <a:t> AND ANIMATION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SET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PAINTING AND VISUAL ARTS</a:t>
                      </a:r>
                      <a:r>
                        <a:rPr lang="en-US" sz="1100" b="0" kern="700" dirty="0">
                          <a:solidFill>
                            <a:schemeClr val="tx1"/>
                          </a:solidFill>
                          <a:latin typeface="Arial" panose="020B0604020202020204" pitchFamily="34" charset="0"/>
                          <a:ea typeface="+mn-ea"/>
                          <a:cs typeface="Arial" panose="020B0604020202020204" pitchFamily="34" charset="0"/>
                        </a:rPr>
                        <a:t> (Italian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092245"/>
                  </a:ext>
                </a:extLst>
              </a:tr>
              <a:tr h="2101890">
                <a:tc>
                  <a:txBody>
                    <a:bodyPr/>
                    <a:lstStyle/>
                    <a:p>
                      <a:pPr algn="l"/>
                      <a:r>
                        <a:rPr lang="it-IT" sz="2400" b="1" kern="1200" dirty="0">
                          <a:solidFill>
                            <a:schemeClr val="tx1"/>
                          </a:solidFill>
                          <a:latin typeface="Arial" panose="020B0604020202020204" pitchFamily="34" charset="0"/>
                          <a:ea typeface="+mn-ea"/>
                          <a:cs typeface="Arial" panose="020B0604020202020204" pitchFamily="34" charset="0"/>
                        </a:rPr>
                        <a:t>MASTERS OF ARTS</a:t>
                      </a:r>
                    </a:p>
                    <a:p>
                      <a:pPr algn="l">
                        <a:spcBef>
                          <a:spcPts val="0"/>
                        </a:spcBef>
                        <a:spcAft>
                          <a:spcPts val="0"/>
                        </a:spcAft>
                      </a:pPr>
                      <a:r>
                        <a:rPr lang="en-US" sz="1000" b="0" kern="1200" dirty="0">
                          <a:solidFill>
                            <a:schemeClr val="tx1"/>
                          </a:solidFill>
                          <a:latin typeface="Arial" panose="020B0604020202020204" pitchFamily="34" charset="0"/>
                          <a:ea typeface="+mn-ea"/>
                          <a:cs typeface="Arial" panose="020B0604020202020204" pitchFamily="34" charset="0"/>
                        </a:rPr>
                        <a:t>120 CFA (1CFA=1ECTS)</a:t>
                      </a:r>
                      <a:br>
                        <a:rPr lang="en-US" sz="1400" b="0" dirty="0">
                          <a:solidFill>
                            <a:schemeClr val="tx1"/>
                          </a:solidFill>
                          <a:latin typeface="Arial" panose="020B0604020202020204" pitchFamily="34" charset="0"/>
                          <a:cs typeface="Arial" panose="020B0604020202020204" pitchFamily="34" charset="0"/>
                        </a:rPr>
                      </a:b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p>
                      <a:pPr algn="l">
                        <a:spcBef>
                          <a:spcPts val="0"/>
                        </a:spcBef>
                        <a:spcAft>
                          <a:spcPts val="0"/>
                        </a:spcAft>
                      </a:pPr>
                      <a:endParaRPr lang="en-US" sz="1400" b="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USER EXPERIENCE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VISUAL DESIGN AND</a:t>
                      </a:r>
                      <a:r>
                        <a:rPr lang="en-US" sz="1100" b="1" kern="700" baseline="0" dirty="0">
                          <a:solidFill>
                            <a:schemeClr val="tx1"/>
                          </a:solidFill>
                          <a:latin typeface="Arial" panose="020B0604020202020204" pitchFamily="34" charset="0"/>
                          <a:ea typeface="+mn-ea"/>
                          <a:cs typeface="Arial" panose="020B0604020202020204" pitchFamily="34" charset="0"/>
                        </a:rPr>
                        <a:t> INTEGRATED MARKETING COMMUNICATION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INTERIOR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PRODUCT AND SERVICE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SOCIAL DESIGN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FASHION AND COSTUME DESIGN</a:t>
                      </a:r>
                      <a:r>
                        <a:rPr lang="en-US" sz="1100" b="1" kern="700" baseline="30000" dirty="0">
                          <a:solidFill>
                            <a:srgbClr val="00B050"/>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Rome</a:t>
                      </a:r>
                      <a:r>
                        <a:rPr lang="en-US" sz="1100" b="0" kern="700" dirty="0">
                          <a:solidFill>
                            <a:schemeClr val="tx1"/>
                          </a:solidFill>
                          <a:latin typeface="Arial" panose="020B0604020202020204" pitchFamily="34" charset="0"/>
                          <a:ea typeface="+mn-ea"/>
                          <a:cs typeface="Arial" panose="020B0604020202020204" pitchFamily="34" charset="0"/>
                        </a:rPr>
                        <a:t>)</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FASHION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TEXTILE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CREATIVE</a:t>
                      </a:r>
                      <a:r>
                        <a:rPr lang="en-US" sz="1100" b="1" kern="700" baseline="0" dirty="0">
                          <a:solidFill>
                            <a:schemeClr val="tx1"/>
                          </a:solidFill>
                          <a:latin typeface="Arial" panose="020B0604020202020204" pitchFamily="34" charset="0"/>
                          <a:ea typeface="+mn-ea"/>
                          <a:cs typeface="Arial" panose="020B0604020202020204" pitchFamily="34" charset="0"/>
                        </a:rPr>
                        <a:t> MEDIA PRODUCTION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109728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DIGITAL AND LIVE PERFORMANCE</a:t>
                      </a:r>
                      <a:r>
                        <a:rPr lang="en-US" sz="1100" b="1" kern="700" baseline="30000" dirty="0">
                          <a:solidFill>
                            <a:srgbClr val="00B050"/>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a:t>
                      </a:r>
                      <a:r>
                        <a:rPr lang="en-US" sz="1100" b="0" kern="700" dirty="0">
                          <a:solidFill>
                            <a:schemeClr val="tx1"/>
                          </a:solidFill>
                          <a:latin typeface="Arial" panose="020B0604020202020204" pitchFamily="34" charset="0"/>
                          <a:ea typeface="+mn-ea"/>
                          <a:cs typeface="Arial" panose="020B0604020202020204" pitchFamily="34" charset="0"/>
                        </a:rPr>
                        <a:t> / Milan)</a:t>
                      </a:r>
                    </a:p>
                    <a:p>
                      <a:pPr marL="171450" indent="-171450" algn="l">
                        <a:lnSpc>
                          <a:spcPct val="100000"/>
                        </a:lnSpc>
                        <a:spcBef>
                          <a:spcPts val="200"/>
                        </a:spcBef>
                        <a:buFont typeface="Wingdings" panose="05000000000000000000" pitchFamily="2" charset="2"/>
                        <a:buChar char="§"/>
                      </a:pPr>
                      <a:r>
                        <a:rPr lang="en-US" sz="1100" b="1" kern="700" dirty="0">
                          <a:solidFill>
                            <a:schemeClr val="tx1"/>
                          </a:solidFill>
                          <a:latin typeface="Arial" panose="020B0604020202020204" pitchFamily="34" charset="0"/>
                          <a:ea typeface="+mn-ea"/>
                          <a:cs typeface="Arial" panose="020B0604020202020204" pitchFamily="34" charset="0"/>
                        </a:rPr>
                        <a:t>VISUAL ARTS AND CURATORIAL STUDIES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r>
                        <a:rPr lang="en-US" sz="1100" b="0" kern="700" baseline="0" dirty="0">
                          <a:solidFill>
                            <a:schemeClr val="tx1"/>
                          </a:solidFill>
                          <a:latin typeface="Arial" panose="020B0604020202020204" pitchFamily="34" charset="0"/>
                          <a:ea typeface="+mn-ea"/>
                          <a:cs typeface="Arial" panose="020B0604020202020204" pitchFamily="34" charset="0"/>
                        </a:rPr>
                        <a:t>-</a:t>
                      </a:r>
                      <a:r>
                        <a:rPr lang="en-US" sz="1100" b="0" kern="700" dirty="0">
                          <a:solidFill>
                            <a:schemeClr val="tx1"/>
                          </a:solidFill>
                          <a:latin typeface="Arial" panose="020B0604020202020204" pitchFamily="34" charset="0"/>
                          <a:ea typeface="+mn-ea"/>
                          <a:cs typeface="Arial" panose="020B0604020202020204" pitchFamily="34" charset="0"/>
                        </a:rPr>
                        <a:t>Rome)</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300448"/>
                  </a:ext>
                </a:extLst>
              </a:tr>
              <a:tr h="666916">
                <a:tc gridSpan="2">
                  <a:txBody>
                    <a:bodyPr/>
                    <a:lstStyle/>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r>
                        <a:rPr lang="en-US" sz="900" kern="1200" dirty="0">
                          <a:solidFill>
                            <a:schemeClr val="dk1"/>
                          </a:solidFill>
                          <a:latin typeface="Arial" panose="020B0604020202020204" pitchFamily="34" charset="0"/>
                          <a:ea typeface="+mn-ea"/>
                          <a:cs typeface="Arial" panose="020B0604020202020204" pitchFamily="34" charset="0"/>
                        </a:rPr>
                        <a:t>The </a:t>
                      </a:r>
                      <a:r>
                        <a:rPr lang="en-US" sz="900" kern="1200" dirty="0" err="1">
                          <a:solidFill>
                            <a:schemeClr val="dk1"/>
                          </a:solidFill>
                          <a:latin typeface="Arial" panose="020B0604020202020204" pitchFamily="34" charset="0"/>
                          <a:ea typeface="+mn-ea"/>
                          <a:cs typeface="Arial" panose="020B0604020202020204" pitchFamily="34" charset="0"/>
                        </a:rPr>
                        <a:t>programmes</a:t>
                      </a:r>
                      <a:r>
                        <a:rPr lang="en-US" sz="900" kern="1200" dirty="0">
                          <a:solidFill>
                            <a:schemeClr val="dk1"/>
                          </a:solidFill>
                          <a:latin typeface="Arial" panose="020B0604020202020204" pitchFamily="34" charset="0"/>
                          <a:ea typeface="+mn-ea"/>
                          <a:cs typeface="Arial" panose="020B0604020202020204" pitchFamily="34" charset="0"/>
                        </a:rPr>
                        <a:t> and topics indicated in this presentation may undergo variations due to academic or ministerial reasons. For all the updates on didactic news: </a:t>
                      </a:r>
                      <a:r>
                        <a:rPr lang="en-US" sz="900" kern="1200" dirty="0">
                          <a:solidFill>
                            <a:schemeClr val="dk1"/>
                          </a:solidFill>
                          <a:latin typeface="Arial" panose="020B0604020202020204" pitchFamily="34" charset="0"/>
                          <a:ea typeface="+mn-ea"/>
                          <a:cs typeface="Arial" panose="020B0604020202020204" pitchFamily="34" charset="0"/>
                          <a:hlinkClick r:id="rId2"/>
                        </a:rPr>
                        <a:t>www.naba.it</a:t>
                      </a:r>
                      <a:endParaRPr lang="en-US" sz="900" kern="1200" dirty="0">
                        <a:solidFill>
                          <a:schemeClr val="dk1"/>
                        </a:solidFill>
                        <a:latin typeface="Arial" panose="020B0604020202020204" pitchFamily="34" charset="0"/>
                        <a:ea typeface="+mn-ea"/>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400" rtl="0" eaLnBrk="1" latinLnBrk="0" hangingPunct="1">
                        <a:lnSpc>
                          <a:spcPct val="100000"/>
                        </a:lnSpc>
                        <a:spcBef>
                          <a:spcPts val="200"/>
                        </a:spcBef>
                        <a:buNone/>
                      </a:pPr>
                      <a:endParaRPr lang="en-US" sz="105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817291"/>
                  </a:ext>
                </a:extLst>
              </a:tr>
            </a:tbl>
          </a:graphicData>
        </a:graphic>
      </p:graphicFrame>
      <p:sp>
        <p:nvSpPr>
          <p:cNvPr id="4" name="Titolo 3">
            <a:extLst>
              <a:ext uri="{FF2B5EF4-FFF2-40B4-BE49-F238E27FC236}">
                <a16:creationId xmlns:a16="http://schemas.microsoft.com/office/drawing/2014/main" id="{3A3CD9AC-6BA7-262E-8115-006567DE8C9F}"/>
              </a:ext>
            </a:extLst>
          </p:cNvPr>
          <p:cNvSpPr txBox="1">
            <a:spLocks/>
          </p:cNvSpPr>
          <p:nvPr/>
        </p:nvSpPr>
        <p:spPr>
          <a:xfrm>
            <a:off x="1482612" y="601203"/>
            <a:ext cx="11904262" cy="86848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5400" b="1" dirty="0">
                <a:latin typeface="Arial" panose="020B0604020202020204" pitchFamily="34" charset="0"/>
                <a:cs typeface="Arial" panose="020B0604020202020204" pitchFamily="34" charset="0"/>
              </a:rPr>
              <a:t>ACADEMIC OFFER A.Y. 2025/26 </a:t>
            </a:r>
            <a:endParaRPr lang="it-IT"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97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21A5F3-1CEE-9A84-5F5D-D388F0A02069}"/>
              </a:ext>
            </a:extLst>
          </p:cNvPr>
          <p:cNvGraphicFramePr>
            <a:graphicFrameLocks noGrp="1"/>
          </p:cNvGraphicFramePr>
          <p:nvPr>
            <p:extLst>
              <p:ext uri="{D42A27DB-BD31-4B8C-83A1-F6EECF244321}">
                <p14:modId xmlns:p14="http://schemas.microsoft.com/office/powerpoint/2010/main" val="2931676847"/>
              </p:ext>
            </p:extLst>
          </p:nvPr>
        </p:nvGraphicFramePr>
        <p:xfrm>
          <a:off x="1563328" y="1976346"/>
          <a:ext cx="11503743" cy="5698549"/>
        </p:xfrm>
        <a:graphic>
          <a:graphicData uri="http://schemas.openxmlformats.org/drawingml/2006/table">
            <a:tbl>
              <a:tblPr firstRow="1" bandRow="1">
                <a:tableStyleId>{5C22544A-7EE6-4342-B048-85BDC9FD1C3A}</a:tableStyleId>
              </a:tblPr>
              <a:tblGrid>
                <a:gridCol w="4199779">
                  <a:extLst>
                    <a:ext uri="{9D8B030D-6E8A-4147-A177-3AD203B41FA5}">
                      <a16:colId xmlns:a16="http://schemas.microsoft.com/office/drawing/2014/main" val="3118478594"/>
                    </a:ext>
                  </a:extLst>
                </a:gridCol>
                <a:gridCol w="7303964">
                  <a:extLst>
                    <a:ext uri="{9D8B030D-6E8A-4147-A177-3AD203B41FA5}">
                      <a16:colId xmlns:a16="http://schemas.microsoft.com/office/drawing/2014/main" val="2795691133"/>
                    </a:ext>
                  </a:extLst>
                </a:gridCol>
              </a:tblGrid>
              <a:tr h="2515297">
                <a:tc>
                  <a:txBody>
                    <a:bodyPr/>
                    <a:lstStyle/>
                    <a:p>
                      <a:pPr marL="0" algn="l" defTabSz="914400" rtl="0" eaLnBrk="1" latinLnBrk="0" hangingPunct="1"/>
                      <a:r>
                        <a:rPr lang="en-US" sz="2400" b="1" kern="1200" dirty="0">
                          <a:solidFill>
                            <a:schemeClr val="tx1"/>
                          </a:solidFill>
                          <a:latin typeface="Arial" panose="020B0604020202020204" pitchFamily="34" charset="0"/>
                          <a:ea typeface="+mn-ea"/>
                          <a:cs typeface="Arial" panose="020B0604020202020204" pitchFamily="34" charset="0"/>
                        </a:rPr>
                        <a:t>ACADEMIC MASTERS</a:t>
                      </a:r>
                    </a:p>
                    <a:p>
                      <a:pPr algn="l">
                        <a:spcBef>
                          <a:spcPts val="0"/>
                        </a:spcBef>
                        <a:spcAft>
                          <a:spcPts val="0"/>
                        </a:spcAft>
                      </a:pPr>
                      <a:r>
                        <a:rPr lang="en-US" sz="1050" b="0" kern="1200" dirty="0">
                          <a:solidFill>
                            <a:schemeClr val="tx1"/>
                          </a:solidFill>
                          <a:latin typeface="Arial" panose="020B0604020202020204" pitchFamily="34" charset="0"/>
                          <a:ea typeface="+mn-ea"/>
                          <a:cs typeface="Arial" panose="020B0604020202020204" pitchFamily="34" charset="0"/>
                        </a:rPr>
                        <a:t>60 CFA (1CFA=1ECTS)</a:t>
                      </a:r>
                    </a:p>
                    <a:p>
                      <a:pPr algn="l">
                        <a:spcBef>
                          <a:spcPts val="0"/>
                        </a:spcBef>
                        <a:spcAft>
                          <a:spcPts val="0"/>
                        </a:spcAft>
                      </a:pPr>
                      <a:endParaRPr lang="en-US" sz="1000" b="0" kern="1200" dirty="0">
                        <a:solidFill>
                          <a:schemeClr val="tx1"/>
                        </a:solidFill>
                        <a:latin typeface="Arial" panose="020B0604020202020204" pitchFamily="34" charset="0"/>
                        <a:ea typeface="+mn-ea"/>
                        <a:cs typeface="Arial" panose="020B0604020202020204" pitchFamily="34" charset="0"/>
                      </a:endParaRPr>
                    </a:p>
                    <a:p>
                      <a:pPr algn="l">
                        <a:spcBef>
                          <a:spcPts val="0"/>
                        </a:spcBef>
                        <a:spcAft>
                          <a:spcPts val="0"/>
                        </a:spcAft>
                      </a:pPr>
                      <a:br>
                        <a:rPr lang="en-US" sz="1400" b="0" dirty="0">
                          <a:solidFill>
                            <a:schemeClr val="tx1"/>
                          </a:solidFill>
                          <a:latin typeface="Arial" panose="020B0604020202020204" pitchFamily="34" charset="0"/>
                          <a:cs typeface="Arial" panose="020B0604020202020204" pitchFamily="34" charset="0"/>
                        </a:rPr>
                      </a:br>
                      <a:endParaRPr lang="en-US" sz="1400" b="0" baseline="0" dirty="0">
                        <a:solidFill>
                          <a:schemeClr val="tx1"/>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CREATIVE ADVERTISING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LUXURY BRAND MANAGEMENT</a:t>
                      </a:r>
                      <a:r>
                        <a:rPr lang="en-US" sz="1100" b="1" kern="700" baseline="30000" dirty="0">
                          <a:solidFill>
                            <a:srgbClr val="00B050"/>
                          </a:solidFill>
                          <a:latin typeface="Arial" panose="020B0604020202020204" pitchFamily="34" charset="0"/>
                          <a:ea typeface="+mn-ea"/>
                          <a:cs typeface="Arial" panose="020B0604020202020204" pitchFamily="34" charset="0"/>
                        </a:rPr>
                        <a:t>NEW!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SUSTAINABLE</a:t>
                      </a:r>
                      <a:r>
                        <a:rPr lang="en-US" sz="1100" b="1" kern="700" baseline="0" dirty="0">
                          <a:solidFill>
                            <a:schemeClr val="tx1"/>
                          </a:solidFill>
                          <a:latin typeface="Arial" panose="020B0604020202020204" pitchFamily="34" charset="0"/>
                          <a:ea typeface="+mn-ea"/>
                          <a:cs typeface="Arial" panose="020B0604020202020204" pitchFamily="34" charset="0"/>
                        </a:rPr>
                        <a:t> INNOVATION COMMUNICATION </a:t>
                      </a:r>
                      <a:r>
                        <a:rPr lang="en-US" sz="1100" b="0" kern="700" dirty="0">
                          <a:solidFill>
                            <a:schemeClr val="tx1"/>
                          </a:solidFill>
                          <a:latin typeface="Arial" panose="020B0604020202020204" pitchFamily="34" charset="0"/>
                          <a:ea typeface="+mn-ea"/>
                          <a:cs typeface="Arial" panose="020B0604020202020204" pitchFamily="34" charset="0"/>
                        </a:rPr>
                        <a:t>(E</a:t>
                      </a:r>
                      <a:r>
                        <a:rPr lang="en-US" sz="1100" b="0" kern="700" baseline="0" dirty="0">
                          <a:solidFill>
                            <a:schemeClr val="tx1"/>
                          </a:solidFill>
                          <a:latin typeface="Arial" panose="020B0604020202020204" pitchFamily="34" charset="0"/>
                          <a:ea typeface="+mn-ea"/>
                          <a:cs typeface="Arial" panose="020B0604020202020204" pitchFamily="34" charset="0"/>
                        </a:rPr>
                        <a:t>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INTERIOR AND LIVING DESIGN</a:t>
                      </a:r>
                      <a:r>
                        <a:rPr lang="en-US" sz="1100" b="1" kern="700" baseline="30000" dirty="0">
                          <a:solidFill>
                            <a:srgbClr val="00B050"/>
                          </a:solidFill>
                          <a:latin typeface="Arial" panose="020B0604020202020204" pitchFamily="34" charset="0"/>
                          <a:ea typeface="+mn-ea"/>
                          <a:cs typeface="Arial" panose="020B0604020202020204" pitchFamily="34" charset="0"/>
                        </a:rPr>
                        <a:t>NEW!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ITALIAN DESIGN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NEW URBAN DESIGN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FASHION DIGITAL MARKETING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SNEAKER DESIGN</a:t>
                      </a:r>
                      <a:r>
                        <a:rPr lang="en-US" sz="1100" b="1" kern="700" baseline="30000" dirty="0">
                          <a:solidFill>
                            <a:srgbClr val="00B050"/>
                          </a:solidFill>
                          <a:latin typeface="Arial" panose="020B0604020202020204" pitchFamily="34" charset="0"/>
                          <a:ea typeface="+mn-ea"/>
                          <a:cs typeface="Arial" panose="020B0604020202020204" pitchFamily="34" charset="0"/>
                        </a:rPr>
                        <a:t>NEW!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SCREENWRITING FOR SERIES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Rome</a:t>
                      </a:r>
                      <a:r>
                        <a:rPr lang="en-US" sz="1100" b="0" kern="700" dirty="0">
                          <a:solidFill>
                            <a:schemeClr val="tx1"/>
                          </a:solidFill>
                          <a:latin typeface="Arial" panose="020B0604020202020204" pitchFamily="34" charset="0"/>
                          <a:ea typeface="+mn-ea"/>
                          <a:cs typeface="Arial" panose="020B0604020202020204" pitchFamily="34" charset="0"/>
                        </a:rPr>
                        <a:t>)</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baseline="0" dirty="0">
                          <a:solidFill>
                            <a:schemeClr val="tx1"/>
                          </a:solidFill>
                          <a:latin typeface="Arial" panose="020B0604020202020204" pitchFamily="34" charset="0"/>
                          <a:ea typeface="+mn-ea"/>
                          <a:cs typeface="Arial" panose="020B0604020202020204" pitchFamily="34" charset="0"/>
                        </a:rPr>
                        <a:t>ART AND ECOLOGY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CONTEMPORARY ART MARKETS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endParaRPr lang="en-US" sz="1100" b="1" kern="70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PHOTOGRAPHY AND VISUAL DESIGN </a:t>
                      </a:r>
                      <a:r>
                        <a:rPr lang="en-US" sz="1100" b="0" kern="700" dirty="0">
                          <a:solidFill>
                            <a:schemeClr val="tx1"/>
                          </a:solidFill>
                          <a:latin typeface="Arial" panose="020B0604020202020204" pitchFamily="34" charset="0"/>
                          <a:ea typeface="+mn-ea"/>
                          <a:cs typeface="Arial" panose="020B0604020202020204" pitchFamily="34" charset="0"/>
                        </a:rPr>
                        <a:t>(Italian</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450103"/>
                  </a:ext>
                </a:extLst>
              </a:tr>
              <a:tr h="675028">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Arial" panose="020B0604020202020204" pitchFamily="34" charset="0"/>
                          <a:ea typeface="+mn-ea"/>
                          <a:cs typeface="Arial" panose="020B0604020202020204" pitchFamily="34" charset="0"/>
                        </a:rPr>
                        <a:t>RESEARCH DEGREES</a:t>
                      </a:r>
                      <a:endParaRPr lang="en-US" sz="1400" b="0" baseline="30000" dirty="0">
                        <a:solidFill>
                          <a:srgbClr val="00B050"/>
                        </a:solidFill>
                        <a:latin typeface="Arial" panose="020B0604020202020204" pitchFamily="34" charset="0"/>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PHD IN ARTISTIC PRACTICE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English / </a:t>
                      </a:r>
                      <a:r>
                        <a:rPr lang="en-US" sz="1100" b="0" kern="700" dirty="0">
                          <a:solidFill>
                            <a:schemeClr val="tx1"/>
                          </a:solidFill>
                          <a:latin typeface="Arial" panose="020B0604020202020204" pitchFamily="34" charset="0"/>
                          <a:ea typeface="+mn-ea"/>
                          <a:cs typeface="Arial" panose="020B0604020202020204" pitchFamily="34" charset="0"/>
                        </a:rPr>
                        <a:t>Milan)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sz="1100" b="1" kern="700" dirty="0">
                          <a:solidFill>
                            <a:schemeClr val="tx1"/>
                          </a:solidFill>
                          <a:latin typeface="Arial" panose="020B0604020202020204" pitchFamily="34" charset="0"/>
                          <a:ea typeface="+mn-ea"/>
                          <a:cs typeface="Arial" panose="020B0604020202020204" pitchFamily="34" charset="0"/>
                        </a:rPr>
                        <a:t>PHD IN ARTISTIC PRACTICES AND DESIGN CULTURE</a:t>
                      </a:r>
                      <a:r>
                        <a:rPr lang="en-US" sz="1100" b="1" kern="700" baseline="30000" dirty="0">
                          <a:solidFill>
                            <a:srgbClr val="00B050"/>
                          </a:solidFill>
                          <a:latin typeface="Arial" panose="020B0604020202020204" pitchFamily="34" charset="0"/>
                          <a:ea typeface="+mn-ea"/>
                          <a:cs typeface="Arial" panose="020B0604020202020204" pitchFamily="34" charset="0"/>
                        </a:rPr>
                        <a:t>NEW!</a:t>
                      </a:r>
                      <a:r>
                        <a:rPr lang="en-US" sz="1100" b="1" kern="700" dirty="0">
                          <a:solidFill>
                            <a:schemeClr val="tx1"/>
                          </a:solidFill>
                          <a:latin typeface="Arial" panose="020B0604020202020204" pitchFamily="34" charset="0"/>
                          <a:ea typeface="+mn-ea"/>
                          <a:cs typeface="Arial" panose="020B0604020202020204" pitchFamily="34" charset="0"/>
                        </a:rPr>
                        <a:t> </a:t>
                      </a:r>
                      <a:r>
                        <a:rPr lang="en-US" sz="1100" b="0" kern="700" dirty="0">
                          <a:solidFill>
                            <a:schemeClr val="tx1"/>
                          </a:solidFill>
                          <a:latin typeface="Arial" panose="020B0604020202020204" pitchFamily="34" charset="0"/>
                          <a:ea typeface="+mn-ea"/>
                          <a:cs typeface="Arial" panose="020B0604020202020204" pitchFamily="34" charset="0"/>
                        </a:rPr>
                        <a:t>(</a:t>
                      </a:r>
                      <a:r>
                        <a:rPr lang="en-US" sz="1100" b="0" kern="700" baseline="0" dirty="0">
                          <a:solidFill>
                            <a:schemeClr val="tx1"/>
                          </a:solidFill>
                          <a:latin typeface="Arial" panose="020B0604020202020204" pitchFamily="34" charset="0"/>
                          <a:ea typeface="+mn-ea"/>
                          <a:cs typeface="Arial" panose="020B0604020202020204" pitchFamily="34" charset="0"/>
                        </a:rPr>
                        <a:t>Italian / </a:t>
                      </a:r>
                      <a:r>
                        <a:rPr lang="en-US" sz="1100" b="0" kern="700" dirty="0">
                          <a:solidFill>
                            <a:schemeClr val="tx1"/>
                          </a:solidFill>
                          <a:latin typeface="Arial" panose="020B0604020202020204" pitchFamily="34" charset="0"/>
                          <a:ea typeface="+mn-ea"/>
                          <a:cs typeface="Arial" panose="020B0604020202020204" pitchFamily="34" charset="0"/>
                        </a:rPr>
                        <a:t>Milan)</a:t>
                      </a: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56821"/>
                  </a:ext>
                </a:extLst>
              </a:tr>
              <a:tr h="646304">
                <a:tc>
                  <a:txBody>
                    <a:bodyPr/>
                    <a:lstStyle/>
                    <a:p>
                      <a:pPr algn="l">
                        <a:lnSpc>
                          <a:spcPct val="100000"/>
                        </a:lnSpc>
                        <a:spcBef>
                          <a:spcPts val="600"/>
                        </a:spcBef>
                      </a:pPr>
                      <a:r>
                        <a:rPr lang="en-US" sz="2400" b="1" kern="1200" dirty="0">
                          <a:solidFill>
                            <a:schemeClr val="tx1"/>
                          </a:solidFill>
                          <a:latin typeface="Arial" panose="020B0604020202020204" pitchFamily="34" charset="0"/>
                          <a:ea typeface="+mn-ea"/>
                          <a:cs typeface="Arial" panose="020B0604020202020204" pitchFamily="34" charset="0"/>
                        </a:rPr>
                        <a:t>OTHER PROGRAMMES</a:t>
                      </a: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00000"/>
                        </a:lnSpc>
                        <a:spcBef>
                          <a:spcPts val="200"/>
                        </a:spcBef>
                        <a:buNone/>
                      </a:pPr>
                      <a:r>
                        <a:rPr lang="en-US" sz="1100" b="1" kern="700" baseline="0" dirty="0">
                          <a:solidFill>
                            <a:schemeClr val="tx1"/>
                          </a:solidFill>
                          <a:latin typeface="Arial" panose="020B0604020202020204" pitchFamily="34" charset="0"/>
                          <a:ea typeface="+mn-ea"/>
                          <a:cs typeface="Arial" panose="020B0604020202020204" pitchFamily="34" charset="0"/>
                        </a:rPr>
                        <a:t>Semester Abroad </a:t>
                      </a:r>
                      <a:r>
                        <a:rPr lang="en-US" sz="1100" b="1" kern="700" baseline="0" dirty="0" err="1">
                          <a:solidFill>
                            <a:schemeClr val="tx1"/>
                          </a:solidFill>
                          <a:latin typeface="Arial" panose="020B0604020202020204" pitchFamily="34" charset="0"/>
                          <a:ea typeface="+mn-ea"/>
                          <a:cs typeface="Arial" panose="020B0604020202020204" pitchFamily="34" charset="0"/>
                        </a:rPr>
                        <a:t>Programmes</a:t>
                      </a:r>
                      <a:r>
                        <a:rPr lang="en-US" sz="1100" b="1" kern="700" baseline="0" dirty="0">
                          <a:solidFill>
                            <a:schemeClr val="tx1"/>
                          </a:solidFill>
                          <a:latin typeface="Arial" panose="020B0604020202020204" pitchFamily="34" charset="0"/>
                          <a:ea typeface="+mn-ea"/>
                          <a:cs typeface="Arial" panose="020B0604020202020204" pitchFamily="34" charset="0"/>
                        </a:rPr>
                        <a:t> / Summer Courses / </a:t>
                      </a:r>
                      <a:r>
                        <a:rPr lang="en-US" sz="1100" b="1" kern="700" dirty="0">
                          <a:solidFill>
                            <a:schemeClr val="tx1"/>
                          </a:solidFill>
                          <a:latin typeface="Arial" panose="020B0604020202020204" pitchFamily="34" charset="0"/>
                          <a:ea typeface="+mn-ea"/>
                          <a:cs typeface="Arial" panose="020B0604020202020204" pitchFamily="34" charset="0"/>
                        </a:rPr>
                        <a:t>Diploma</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kern="700" baseline="0" dirty="0" err="1">
                          <a:solidFill>
                            <a:schemeClr val="tx1"/>
                          </a:solidFill>
                          <a:latin typeface="Arial" panose="020B0604020202020204" pitchFamily="34" charset="0"/>
                          <a:ea typeface="+mn-ea"/>
                          <a:cs typeface="Arial" panose="020B0604020202020204" pitchFamily="34" charset="0"/>
                        </a:rPr>
                        <a:t>Programmes</a:t>
                      </a:r>
                      <a:r>
                        <a:rPr lang="en-US" sz="1100" b="1" kern="700" baseline="0" dirty="0">
                          <a:solidFill>
                            <a:schemeClr val="tx1"/>
                          </a:solidFill>
                          <a:latin typeface="Arial" panose="020B0604020202020204" pitchFamily="34" charset="0"/>
                          <a:ea typeface="+mn-ea"/>
                          <a:cs typeface="Arial" panose="020B0604020202020204" pitchFamily="34" charset="0"/>
                        </a:rPr>
                        <a:t> / Erasmus+ and International Exchange / Foundation Course / </a:t>
                      </a:r>
                      <a:r>
                        <a:rPr lang="en-US" sz="1100" b="1" kern="700" baseline="0" dirty="0" err="1">
                          <a:solidFill>
                            <a:schemeClr val="tx1"/>
                          </a:solidFill>
                          <a:latin typeface="Arial" panose="020B0604020202020204" pitchFamily="34" charset="0"/>
                          <a:ea typeface="+mn-ea"/>
                          <a:cs typeface="Arial" panose="020B0604020202020204" pitchFamily="34" charset="0"/>
                        </a:rPr>
                        <a:t>Corsi</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kern="700" baseline="0" dirty="0" err="1">
                          <a:solidFill>
                            <a:schemeClr val="tx1"/>
                          </a:solidFill>
                          <a:latin typeface="Arial" panose="020B0604020202020204" pitchFamily="34" charset="0"/>
                          <a:ea typeface="+mn-ea"/>
                          <a:cs typeface="Arial" panose="020B0604020202020204" pitchFamily="34" charset="0"/>
                        </a:rPr>
                        <a:t>Brevi</a:t>
                      </a:r>
                      <a:r>
                        <a:rPr lang="en-US" sz="1100" b="1" kern="700" baseline="0" dirty="0">
                          <a:solidFill>
                            <a:schemeClr val="tx1"/>
                          </a:solidFill>
                          <a:latin typeface="Arial" panose="020B0604020202020204" pitchFamily="34" charset="0"/>
                          <a:ea typeface="+mn-ea"/>
                          <a:cs typeface="Arial" panose="020B0604020202020204" pitchFamily="34" charset="0"/>
                        </a:rPr>
                        <a:t> (</a:t>
                      </a:r>
                      <a:r>
                        <a:rPr lang="en-US" sz="1100" b="1" i="1" kern="700" baseline="0" dirty="0">
                          <a:solidFill>
                            <a:schemeClr val="tx1"/>
                          </a:solidFill>
                          <a:latin typeface="Arial" panose="020B0604020202020204" pitchFamily="34" charset="0"/>
                          <a:ea typeface="+mn-ea"/>
                          <a:cs typeface="Arial" panose="020B0604020202020204" pitchFamily="34" charset="0"/>
                        </a:rPr>
                        <a:t>Short Courses</a:t>
                      </a:r>
                      <a:r>
                        <a:rPr lang="en-US" sz="1100" b="1" i="0" kern="700" baseline="0" dirty="0">
                          <a:solidFill>
                            <a:schemeClr val="tx1"/>
                          </a:solidFill>
                          <a:latin typeface="Arial" panose="020B0604020202020204" pitchFamily="34" charset="0"/>
                          <a:ea typeface="+mn-ea"/>
                          <a:cs typeface="Arial" panose="020B0604020202020204" pitchFamily="34" charset="0"/>
                        </a:rPr>
                        <a:t>) / Gap Year </a:t>
                      </a:r>
                      <a:r>
                        <a:rPr lang="en-US" sz="1100" b="1" i="0" kern="700" baseline="0" dirty="0" err="1">
                          <a:solidFill>
                            <a:schemeClr val="tx1"/>
                          </a:solidFill>
                          <a:latin typeface="Arial" panose="020B0604020202020204" pitchFamily="34" charset="0"/>
                          <a:ea typeface="+mn-ea"/>
                          <a:cs typeface="Arial" panose="020B0604020202020204" pitchFamily="34" charset="0"/>
                        </a:rPr>
                        <a:t>Programme</a:t>
                      </a:r>
                      <a:endParaRPr lang="en-US" sz="110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334347"/>
                  </a:ext>
                </a:extLst>
              </a:tr>
              <a:tr h="1035748">
                <a:tc grid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endParaRPr lang="en-US" sz="900" kern="1200" dirty="0">
                        <a:solidFill>
                          <a:schemeClr val="dk1"/>
                        </a:solidFill>
                        <a:latin typeface="Arial" panose="020B0604020202020204" pitchFamily="34" charset="0"/>
                        <a:ea typeface="+mn-ea"/>
                        <a:cs typeface="Arial" panose="020B0604020202020204" pitchFamily="34" charset="0"/>
                      </a:endParaRPr>
                    </a:p>
                    <a:p>
                      <a:endParaRPr lang="en-US" sz="900" kern="1200" dirty="0">
                        <a:solidFill>
                          <a:schemeClr val="dk1"/>
                        </a:solidFill>
                        <a:latin typeface="Arial" panose="020B0604020202020204" pitchFamily="34" charset="0"/>
                        <a:ea typeface="+mn-ea"/>
                        <a:cs typeface="Arial" panose="020B0604020202020204" pitchFamily="34" charset="0"/>
                      </a:endParaRPr>
                    </a:p>
                    <a:p>
                      <a:endParaRPr lang="en-US" sz="900" kern="1200" dirty="0">
                        <a:solidFill>
                          <a:schemeClr val="dk1"/>
                        </a:solidFill>
                        <a:latin typeface="Arial" panose="020B0604020202020204" pitchFamily="34" charset="0"/>
                        <a:ea typeface="+mn-ea"/>
                        <a:cs typeface="Arial" panose="020B0604020202020204" pitchFamily="34" charset="0"/>
                      </a:endParaRPr>
                    </a:p>
                    <a:p>
                      <a:endParaRPr lang="en-US" sz="900" kern="1200" dirty="0">
                        <a:solidFill>
                          <a:schemeClr val="dk1"/>
                        </a:solidFill>
                        <a:latin typeface="Arial" panose="020B0604020202020204" pitchFamily="34" charset="0"/>
                        <a:ea typeface="+mn-ea"/>
                        <a:cs typeface="Arial" panose="020B0604020202020204" pitchFamily="34" charset="0"/>
                      </a:endParaRPr>
                    </a:p>
                    <a:p>
                      <a:endParaRPr lang="en-US" sz="900" kern="1200" dirty="0">
                        <a:solidFill>
                          <a:schemeClr val="dk1"/>
                        </a:solidFill>
                        <a:latin typeface="Arial" panose="020B0604020202020204" pitchFamily="34" charset="0"/>
                        <a:ea typeface="+mn-ea"/>
                        <a:cs typeface="Arial" panose="020B0604020202020204" pitchFamily="34" charset="0"/>
                      </a:endParaRPr>
                    </a:p>
                    <a:p>
                      <a:r>
                        <a:rPr lang="en-US" sz="900" kern="1200" dirty="0">
                          <a:solidFill>
                            <a:schemeClr val="dk1"/>
                          </a:solidFill>
                          <a:latin typeface="Arial" panose="020B0604020202020204" pitchFamily="34" charset="0"/>
                          <a:ea typeface="+mn-ea"/>
                          <a:cs typeface="Arial" panose="020B0604020202020204" pitchFamily="34" charset="0"/>
                        </a:rPr>
                        <a:t>The </a:t>
                      </a:r>
                      <a:r>
                        <a:rPr lang="en-US" sz="900" kern="1200" dirty="0" err="1">
                          <a:solidFill>
                            <a:schemeClr val="dk1"/>
                          </a:solidFill>
                          <a:latin typeface="Arial" panose="020B0604020202020204" pitchFamily="34" charset="0"/>
                          <a:ea typeface="+mn-ea"/>
                          <a:cs typeface="Arial" panose="020B0604020202020204" pitchFamily="34" charset="0"/>
                        </a:rPr>
                        <a:t>programmes</a:t>
                      </a:r>
                      <a:r>
                        <a:rPr lang="en-US" sz="900" kern="1200" dirty="0">
                          <a:solidFill>
                            <a:schemeClr val="dk1"/>
                          </a:solidFill>
                          <a:latin typeface="Arial" panose="020B0604020202020204" pitchFamily="34" charset="0"/>
                          <a:ea typeface="+mn-ea"/>
                          <a:cs typeface="Arial" panose="020B0604020202020204" pitchFamily="34" charset="0"/>
                        </a:rPr>
                        <a:t> and topics indicated in this presentation may undergo variations due to academic or ministerial reasons. For all the updates on didactic news: </a:t>
                      </a:r>
                      <a:r>
                        <a:rPr lang="en-US" sz="900" kern="1200" dirty="0">
                          <a:solidFill>
                            <a:schemeClr val="dk1"/>
                          </a:solidFill>
                          <a:latin typeface="Arial" panose="020B0604020202020204" pitchFamily="34" charset="0"/>
                          <a:ea typeface="+mn-ea"/>
                          <a:cs typeface="Arial" panose="020B0604020202020204" pitchFamily="34" charset="0"/>
                          <a:hlinkClick r:id="rId2"/>
                        </a:rPr>
                        <a:t>www.naba.it</a:t>
                      </a:r>
                      <a:endParaRPr lang="en-US" sz="900" kern="1200" dirty="0">
                        <a:solidFill>
                          <a:schemeClr val="dk1"/>
                        </a:solidFill>
                        <a:latin typeface="Arial" panose="020B0604020202020204" pitchFamily="34" charset="0"/>
                        <a:ea typeface="+mn-ea"/>
                        <a:cs typeface="Arial" panose="020B0604020202020204" pitchFamily="34" charset="0"/>
                      </a:endParaRPr>
                    </a:p>
                  </a:txBody>
                  <a:tcPr marL="82623" marR="82623"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400" rtl="0" eaLnBrk="1" latinLnBrk="0" hangingPunct="1">
                        <a:lnSpc>
                          <a:spcPct val="100000"/>
                        </a:lnSpc>
                        <a:spcBef>
                          <a:spcPts val="200"/>
                        </a:spcBef>
                        <a:buNone/>
                      </a:pPr>
                      <a:endParaRPr lang="en-US" sz="1050" b="1" i="0" kern="700" baseline="0" dirty="0">
                        <a:solidFill>
                          <a:schemeClr val="tx1"/>
                        </a:solidFill>
                        <a:latin typeface="Arial" panose="020B0604020202020204" pitchFamily="34" charset="0"/>
                        <a:ea typeface="+mn-ea"/>
                        <a:cs typeface="Arial" panose="020B0604020202020204" pitchFamily="34" charset="0"/>
                      </a:endParaRPr>
                    </a:p>
                  </a:txBody>
                  <a:tcPr marL="123935" marR="123935"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455208"/>
                  </a:ext>
                </a:extLst>
              </a:tr>
            </a:tbl>
          </a:graphicData>
        </a:graphic>
      </p:graphicFrame>
      <p:sp>
        <p:nvSpPr>
          <p:cNvPr id="5" name="Titolo 3">
            <a:extLst>
              <a:ext uri="{FF2B5EF4-FFF2-40B4-BE49-F238E27FC236}">
                <a16:creationId xmlns:a16="http://schemas.microsoft.com/office/drawing/2014/main" id="{5DE39E07-6880-99DD-732A-198A5DC6DEFB}"/>
              </a:ext>
            </a:extLst>
          </p:cNvPr>
          <p:cNvSpPr txBox="1">
            <a:spLocks/>
          </p:cNvSpPr>
          <p:nvPr/>
        </p:nvSpPr>
        <p:spPr>
          <a:xfrm>
            <a:off x="1467863" y="601203"/>
            <a:ext cx="11904262" cy="86848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5400" b="1" dirty="0">
                <a:latin typeface="Arial" panose="020B0604020202020204" pitchFamily="34" charset="0"/>
                <a:cs typeface="Arial" panose="020B0604020202020204" pitchFamily="34" charset="0"/>
              </a:rPr>
              <a:t>ACADEMIC OFFER A.Y. 2025/26</a:t>
            </a:r>
            <a:endParaRPr lang="it-IT"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46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BACHELORS OF ARTS</a:t>
            </a:r>
          </a:p>
        </p:txBody>
      </p:sp>
    </p:spTree>
    <p:extLst>
      <p:ext uri="{BB962C8B-B14F-4D97-AF65-F5344CB8AC3E}">
        <p14:creationId xmlns:p14="http://schemas.microsoft.com/office/powerpoint/2010/main" val="143722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2966" t="-61" r="44932" b="2827"/>
          <a:stretch/>
        </p:blipFill>
        <p:spPr>
          <a:xfrm>
            <a:off x="309138" y="244159"/>
            <a:ext cx="6861600" cy="7686991"/>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Comics and Visual Storytelling (First Level Academic Degree in Graphic Design and Art Direction) prepares future comics illustrators, graphic novelists and visual artists providing them with the necessary skills to create engaging stories and develop their own style. By studying various genres - from Superheroes to Manga, from Mickey Mouse to the Comic Strips, from Indie Comics to Visual Novels, as well as the art of visual storytelling, students will learn the basic principles of comics, enabling them to create narratives, characters and visual sequences capable of conveying messages and emotions.</a:t>
            </a:r>
            <a:endParaRPr lang="it-IT" sz="1800" b="0" dirty="0">
              <a:solidFill>
                <a:schemeClr val="bg1"/>
              </a:solidFill>
            </a:endParaRP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dirty="0">
                <a:solidFill>
                  <a:schemeClr val="bg1"/>
                </a:solidFill>
              </a:rPr>
            </a:br>
            <a:r>
              <a:rPr lang="en-US" sz="3600" dirty="0">
                <a:solidFill>
                  <a:schemeClr val="bg1"/>
                </a:solidFill>
              </a:rPr>
              <a:t>COMICS AND VISUAL STORYTELLING </a:t>
            </a:r>
            <a:endParaRPr lang="en-US" sz="3600" baseline="30000" dirty="0">
              <a:solidFill>
                <a:schemeClr val="bg1"/>
              </a:solidFill>
            </a:endParaRP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695700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13809" b="32655"/>
          <a:stretch/>
        </p:blipFill>
        <p:spPr>
          <a:xfrm>
            <a:off x="309138" y="298450"/>
            <a:ext cx="6861600" cy="3671888"/>
          </a:xfrm>
          <a:prstGeom prst="rect">
            <a:avLst/>
          </a:prstGeom>
        </p:spPr>
      </p:pic>
      <p:pic>
        <p:nvPicPr>
          <p:cNvPr id="7" name="Segnaposto immagine 1"/>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2417" b="2417"/>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BA guides students into the varied world of communication, a dynamic and ever-expanding sector, as are its possible professional applications. With its three main </a:t>
            </a:r>
            <a:r>
              <a:rPr lang="en-US" sz="1800" b="0" dirty="0" err="1">
                <a:solidFill>
                  <a:schemeClr val="bg1"/>
                </a:solidFill>
              </a:rPr>
              <a:t>specialisations</a:t>
            </a:r>
            <a:r>
              <a:rPr lang="en-US" sz="1800" b="0" dirty="0">
                <a:solidFill>
                  <a:schemeClr val="bg1"/>
                </a:solidFill>
              </a:rPr>
              <a:t> – Brand Design, Creative Direction and Visual Design – the BA offers an interdisciplinary </a:t>
            </a:r>
            <a:r>
              <a:rPr lang="en-US" sz="1800" b="0" dirty="0" err="1">
                <a:solidFill>
                  <a:schemeClr val="bg1"/>
                </a:solidFill>
              </a:rPr>
              <a:t>programme</a:t>
            </a:r>
            <a:r>
              <a:rPr lang="en-US" sz="1800" b="0" dirty="0">
                <a:solidFill>
                  <a:schemeClr val="bg1"/>
                </a:solidFill>
              </a:rPr>
              <a:t> tackling several fields, from graphic design, advertising, publishing, motion graphic and 3D modelling, web design and UX/UI, to generative applications of Artificial Intelligence. The students also participate in real briefs’ design in collaboration with both national and international partners, through the experimental activity of the creative workshop.</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dirty="0">
                <a:solidFill>
                  <a:schemeClr val="bg1"/>
                </a:solidFill>
              </a:rPr>
            </a:br>
            <a:r>
              <a:rPr lang="en-US" sz="3600" dirty="0">
                <a:solidFill>
                  <a:schemeClr val="bg1"/>
                </a:solidFill>
              </a:rPr>
              <a:t>GRAPHIC DESIGN </a:t>
            </a:r>
            <a:br>
              <a:rPr lang="en-US" sz="3600" dirty="0">
                <a:solidFill>
                  <a:schemeClr val="bg1"/>
                </a:solidFill>
              </a:rPr>
            </a:br>
            <a:r>
              <a:rPr lang="en-US" sz="3600" dirty="0">
                <a:solidFill>
                  <a:schemeClr val="bg1"/>
                </a:solidFill>
              </a:rPr>
              <a:t>AND ART DIRECTION</a:t>
            </a:r>
          </a:p>
          <a:p>
            <a:pPr lvl="0">
              <a:lnSpc>
                <a:spcPct val="100000"/>
              </a:lnSpc>
              <a:spcBef>
                <a:spcPts val="1200"/>
              </a:spcBef>
            </a:pPr>
            <a:r>
              <a:rPr lang="en-US" sz="1600" b="0" dirty="0" err="1">
                <a:solidFill>
                  <a:schemeClr val="bg1"/>
                </a:solidFill>
                <a:ea typeface="+mn-ea"/>
              </a:rPr>
              <a:t>Specialisations</a:t>
            </a:r>
            <a:br>
              <a:rPr lang="en-US" sz="1800" dirty="0">
                <a:solidFill>
                  <a:schemeClr val="bg1"/>
                </a:solidFill>
                <a:ea typeface="+mn-ea"/>
              </a:rPr>
            </a:br>
            <a:r>
              <a:rPr lang="en-US" sz="1600" dirty="0">
                <a:solidFill>
                  <a:schemeClr val="bg1"/>
                </a:solidFill>
              </a:rPr>
              <a:t>Brand Design</a:t>
            </a:r>
            <a:br>
              <a:rPr lang="en-US" sz="1600" dirty="0">
                <a:solidFill>
                  <a:schemeClr val="bg1"/>
                </a:solidFill>
              </a:rPr>
            </a:br>
            <a:r>
              <a:rPr lang="en-US" sz="1600" dirty="0">
                <a:solidFill>
                  <a:schemeClr val="bg1"/>
                </a:solidFill>
              </a:rPr>
              <a:t>Creative Direction</a:t>
            </a:r>
            <a:br>
              <a:rPr lang="en-US" sz="1600" dirty="0">
                <a:solidFill>
                  <a:schemeClr val="bg1"/>
                </a:solidFill>
              </a:rPr>
            </a:br>
            <a:r>
              <a:rPr lang="en-US" sz="1600" dirty="0">
                <a:solidFill>
                  <a:schemeClr val="bg1"/>
                </a:solidFill>
              </a:rPr>
              <a:t>Visual Design</a:t>
            </a: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82191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p:cNvGraphicFramePr>
            <a:graphicFrameLocks noGrp="1"/>
          </p:cNvGraphicFramePr>
          <p:nvPr>
            <p:extLst>
              <p:ext uri="{D42A27DB-BD31-4B8C-83A1-F6EECF244321}">
                <p14:modId xmlns:p14="http://schemas.microsoft.com/office/powerpoint/2010/main" val="3927820300"/>
              </p:ext>
            </p:extLst>
          </p:nvPr>
        </p:nvGraphicFramePr>
        <p:xfrm>
          <a:off x="2275200" y="4259263"/>
          <a:ext cx="10080000" cy="3335938"/>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369155900"/>
                    </a:ext>
                  </a:extLst>
                </a:gridCol>
                <a:gridCol w="2880000">
                  <a:extLst>
                    <a:ext uri="{9D8B030D-6E8A-4147-A177-3AD203B41FA5}">
                      <a16:colId xmlns:a16="http://schemas.microsoft.com/office/drawing/2014/main" val="2886636271"/>
                    </a:ext>
                  </a:extLst>
                </a:gridCol>
                <a:gridCol w="720000">
                  <a:extLst>
                    <a:ext uri="{9D8B030D-6E8A-4147-A177-3AD203B41FA5}">
                      <a16:colId xmlns:a16="http://schemas.microsoft.com/office/drawing/2014/main" val="2138822017"/>
                    </a:ext>
                  </a:extLst>
                </a:gridCol>
                <a:gridCol w="1800000">
                  <a:extLst>
                    <a:ext uri="{9D8B030D-6E8A-4147-A177-3AD203B41FA5}">
                      <a16:colId xmlns:a16="http://schemas.microsoft.com/office/drawing/2014/main" val="722688238"/>
                    </a:ext>
                  </a:extLst>
                </a:gridCol>
                <a:gridCol w="2880000">
                  <a:extLst>
                    <a:ext uri="{9D8B030D-6E8A-4147-A177-3AD203B41FA5}">
                      <a16:colId xmlns:a16="http://schemas.microsoft.com/office/drawing/2014/main" val="3602561860"/>
                    </a:ext>
                  </a:extLst>
                </a:gridCol>
              </a:tblGrid>
              <a:tr h="651165">
                <a:tc>
                  <a:txBody>
                    <a:bodyPr/>
                    <a:lstStyle/>
                    <a:p>
                      <a:pPr marL="0" marR="0" lvl="0" indent="0" algn="l" defTabSz="1097280" rtl="0" eaLnBrk="1" fontAlgn="auto" latinLnBrk="0" hangingPunct="1">
                        <a:lnSpc>
                          <a:spcPct val="100000"/>
                        </a:lnSpc>
                        <a:spcBef>
                          <a:spcPts val="1200"/>
                        </a:spcBef>
                        <a:spcAft>
                          <a:spcPts val="0"/>
                        </a:spcAft>
                        <a:buClrTx/>
                        <a:buSzTx/>
                        <a:buFontTx/>
                        <a:buNone/>
                        <a:tabLst/>
                        <a:defRPr/>
                      </a:pPr>
                      <a:r>
                        <a:rPr lang="en-GB" sz="18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TO STUDY</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in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Milan</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Rome</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the world capitals of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Culture</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Fashion</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Art</a:t>
                      </a:r>
                      <a:r>
                        <a:rPr lang="en-US" sz="2000" b="0" i="0" u="none" strike="noStrike" kern="1200" baseline="30000" dirty="0">
                          <a:solidFill>
                            <a:sysClr val="windowText" lastClr="000000"/>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ysClr val="windowText" lastClr="000000"/>
                          </a:solidFill>
                          <a:latin typeface="Arial" panose="020B0604020202020204" pitchFamily="34" charset="0"/>
                          <a:ea typeface="+mn-ea"/>
                          <a:cs typeface="Arial" panose="020B0604020202020204" pitchFamily="34" charset="0"/>
                        </a:rPr>
                        <a:t>Design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ATTEND</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2000" b="0" i="0" u="none" strike="noStrike" kern="1200" baseline="30000" dirty="0" err="1">
                          <a:solidFill>
                            <a:schemeClr val="dk1"/>
                          </a:solidFill>
                          <a:latin typeface="Arial" panose="020B0604020202020204" pitchFamily="34" charset="0"/>
                          <a:ea typeface="+mn-ea"/>
                          <a:cs typeface="Arial" panose="020B0604020202020204" pitchFamily="34" charset="0"/>
                        </a:rPr>
                        <a:t>programmes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 Italian and English and obtain a degree that is legally </a:t>
                      </a:r>
                      <a:r>
                        <a:rPr lang="en-US" sz="2000" b="1" i="0" u="none" strike="noStrike" kern="1200" baseline="30000" dirty="0" err="1">
                          <a:solidFill>
                            <a:schemeClr val="dk1"/>
                          </a:solidFill>
                          <a:latin typeface="Arial" panose="020B0604020202020204" pitchFamily="34" charset="0"/>
                          <a:ea typeface="+mn-ea"/>
                          <a:cs typeface="Arial" panose="020B0604020202020204" pitchFamily="34" charset="0"/>
                        </a:rPr>
                        <a:t>recognised</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 by the Italian Ministry of University and Research (MUR)</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as well as at an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international</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level. </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262172"/>
                  </a:ext>
                </a:extLst>
              </a:tr>
              <a:tr h="602901">
                <a:tc rowSpan="2">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COLLABORATE</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with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companies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and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institutions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 projects, internships and to benefit from many other opportunities.</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a:p>
                  </a:txBody>
                  <a:tcPr/>
                </a:tc>
                <a:tc vMerge="1">
                  <a:txBody>
                    <a:bodyPr/>
                    <a:lstStyle/>
                    <a:p>
                      <a:endParaRPr lang="it-IT" dirty="0"/>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dirty="0"/>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300448"/>
                  </a:ext>
                </a:extLst>
              </a:tr>
              <a:tr h="249231">
                <a:tc vMerge="1">
                  <a:txBody>
                    <a:bodyPr/>
                    <a:lstStyle/>
                    <a:p>
                      <a:endParaRPr lang="it-IT"/>
                    </a:p>
                  </a:txBody>
                  <a:tcPr/>
                </a:tc>
                <a:tc vMerge="1">
                  <a:txBody>
                    <a:bodyPr/>
                    <a:lstStyle/>
                    <a:p>
                      <a:endParaRPr lang="it-IT"/>
                    </a:p>
                  </a:txBody>
                  <a:tcPr/>
                </a:tc>
                <a:tc vMerge="1">
                  <a:txBody>
                    <a:bodyPr/>
                    <a:lstStyle/>
                    <a:p>
                      <a:endParaRPr lang="it-IT"/>
                    </a:p>
                  </a:txBody>
                  <a:tcPr/>
                </a:tc>
                <a:tc rowSpan="3">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STUDY</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at a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multi-awarded</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institution, </a:t>
                      </a:r>
                      <a:b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b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named as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the </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best Italian Academy </a:t>
                      </a:r>
                      <a:b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b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of Fine Arts in the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top 100 </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worldwide in Art &amp; Design field in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QS World University Rankings</a:t>
                      </a:r>
                      <a:r>
                        <a:rPr lang="en-US" sz="1200" b="1" i="0" u="none" strike="noStrike" kern="1200" baseline="100000" dirty="0">
                          <a:solidFill>
                            <a:schemeClr val="dk1"/>
                          </a:solidFill>
                          <a:latin typeface="Arial" panose="020B0604020202020204" pitchFamily="34" charset="0"/>
                          <a:ea typeface="+mn-ea"/>
                          <a:cs typeface="Arial" panose="020B0604020202020204" pitchFamily="34" charset="0"/>
                        </a:rPr>
                        <a:t>®</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 by Subject.</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095989"/>
                  </a:ext>
                </a:extLst>
              </a:tr>
              <a:tr h="651165">
                <a:tc>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GAIN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a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multidisciplinary</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global</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experimentation-oriented</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approach.</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lang="en-GB" sz="1600" b="1"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222964"/>
                  </a:ext>
                </a:extLst>
              </a:tr>
              <a:tr h="1157538">
                <a:tc>
                  <a:txBody>
                    <a:bodyPr/>
                    <a:lstStyle/>
                    <a:p>
                      <a:pPr rtl="0"/>
                      <a:r>
                        <a:rPr lang="en-GB" sz="1800" b="1" i="0" u="none" strike="noStrike" kern="1200" baseline="30000" dirty="0">
                          <a:solidFill>
                            <a:schemeClr val="dk1"/>
                          </a:solidFill>
                          <a:latin typeface="Arial" panose="020B0604020202020204" pitchFamily="34" charset="0"/>
                          <a:ea typeface="+mn-ea"/>
                          <a:cs typeface="Arial" panose="020B0604020202020204" pitchFamily="34" charset="0"/>
                        </a:rPr>
                        <a:t>TO LEARN</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from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prestigious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faculty members and internationally renowned </a:t>
                      </a:r>
                      <a:r>
                        <a:rPr lang="en-US" sz="2000" b="1" i="0" u="none" strike="noStrike" kern="1200" baseline="30000" dirty="0">
                          <a:solidFill>
                            <a:schemeClr val="dk1"/>
                          </a:solidFill>
                          <a:latin typeface="Arial" panose="020B0604020202020204" pitchFamily="34" charset="0"/>
                          <a:ea typeface="+mn-ea"/>
                          <a:cs typeface="Arial" panose="020B0604020202020204" pitchFamily="34" charset="0"/>
                        </a:rPr>
                        <a:t>professionals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 </a:t>
                      </a: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it-IT"/>
                    </a:p>
                  </a:txBody>
                  <a:tcPr/>
                </a:tc>
                <a:tc vMerge="1">
                  <a:txBody>
                    <a:bodyPr/>
                    <a:lstStyle/>
                    <a:p>
                      <a:pPr rtl="0"/>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rtl="0"/>
                      <a:endParaRPr lang="en-US" sz="2000" b="0" i="0" u="none" strike="noStrike" kern="1200" baseline="30000" dirty="0">
                        <a:solidFill>
                          <a:schemeClr val="dk1"/>
                        </a:solidFill>
                        <a:latin typeface="Arial" panose="020B0604020202020204" pitchFamily="34" charset="0"/>
                        <a:ea typeface="+mn-ea"/>
                        <a:cs typeface="Arial" panose="020B0604020202020204" pitchFamily="34" charset="0"/>
                      </a:endParaRPr>
                    </a:p>
                  </a:txBody>
                  <a:tcPr marL="0" marR="0" marT="108000" marB="144000">
                    <a:lnL w="12700" cmpd="sng">
                      <a:noFill/>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947762"/>
                  </a:ext>
                </a:extLst>
              </a:tr>
            </a:tbl>
          </a:graphicData>
        </a:graphic>
      </p:graphicFrame>
      <p:sp>
        <p:nvSpPr>
          <p:cNvPr id="8" name="Titolo 12"/>
          <p:cNvSpPr>
            <a:spLocks noGrp="1"/>
          </p:cNvSpPr>
          <p:nvPr>
            <p:ph type="title"/>
          </p:nvPr>
        </p:nvSpPr>
        <p:spPr>
          <a:xfrm>
            <a:off x="2275200" y="1266992"/>
            <a:ext cx="4895538" cy="1969577"/>
          </a:xfrm>
        </p:spPr>
        <p:txBody>
          <a:bodyPr anchor="b"/>
          <a:lstStyle/>
          <a:p>
            <a:r>
              <a:rPr lang="it-IT" b="0" dirty="0" err="1"/>
              <a:t>why</a:t>
            </a:r>
            <a:br>
              <a:rPr lang="it-IT" sz="8800" dirty="0"/>
            </a:br>
            <a:r>
              <a:rPr lang="it-IT" sz="8800" dirty="0"/>
              <a:t>NABA</a:t>
            </a:r>
          </a:p>
        </p:txBody>
      </p:sp>
    </p:spTree>
    <p:extLst>
      <p:ext uri="{BB962C8B-B14F-4D97-AF65-F5344CB8AC3E}">
        <p14:creationId xmlns:p14="http://schemas.microsoft.com/office/powerpoint/2010/main" val="448339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immagine 2">
            <a:extLst>
              <a:ext uri="{FF2B5EF4-FFF2-40B4-BE49-F238E27FC236}">
                <a16:creationId xmlns:a16="http://schemas.microsoft.com/office/drawing/2014/main" id="{3C22B6A7-1F02-EA74-E585-AA856F1F6C2F}"/>
              </a:ext>
            </a:extLst>
          </p:cNvPr>
          <p:cNvPicPr>
            <a:picLocks/>
          </p:cNvPicPr>
          <p:nvPr/>
        </p:nvPicPr>
        <p:blipFill rotWithShape="1">
          <a:blip r:embed="rId2" cstate="print">
            <a:extLst>
              <a:ext uri="{28A0092B-C50C-407E-A947-70E740481C1C}">
                <a14:useLocalDpi xmlns:a14="http://schemas.microsoft.com/office/drawing/2010/main" val="0"/>
              </a:ext>
            </a:extLst>
          </a:blip>
          <a:srcRect t="27909" b="4443"/>
          <a:stretch/>
        </p:blipFill>
        <p:spPr>
          <a:xfrm>
            <a:off x="293687" y="298449"/>
            <a:ext cx="6861600" cy="3094455"/>
          </a:xfrm>
          <a:prstGeom prst="rect">
            <a:avLst/>
          </a:pr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Following the “learning by doing” approach, the BA sees a mix of theoretical and practical activities; the course includes workshops to integrate both. After having explored basic concepts and techniques, students learn to observe the multitude of contemporary forms of design and how to apply them to their work. The course aims at stimulating sensitivity and passion for the world of objects, understood as cultural artefacts that reflect and shape human life. It explores space as an environment, examining its interactions with objects and its function as a stage for individual and collective rituals.</a:t>
            </a:r>
          </a:p>
          <a:p>
            <a:endParaRPr lang="en-US" sz="1800" b="0" dirty="0">
              <a:solidFill>
                <a:schemeClr val="bg1"/>
              </a:solidFill>
            </a:endParaRPr>
          </a:p>
          <a:p>
            <a:endParaRPr lang="en-US" sz="900" b="0" dirty="0">
              <a:solidFill>
                <a:schemeClr val="bg1"/>
              </a:solidFill>
            </a:endParaRP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DESIGN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Interior Design </a:t>
            </a:r>
            <a:r>
              <a:rPr lang="en-US" sz="1600" baseline="30000" dirty="0">
                <a:solidFill>
                  <a:schemeClr val="bg1"/>
                </a:solidFill>
              </a:rPr>
              <a:t>MILAN - ROME</a:t>
            </a:r>
            <a:br>
              <a:rPr lang="en-US" sz="1600" dirty="0">
                <a:solidFill>
                  <a:schemeClr val="bg1"/>
                </a:solidFill>
              </a:rPr>
            </a:br>
            <a:r>
              <a:rPr lang="en-US" sz="1600" dirty="0">
                <a:solidFill>
                  <a:schemeClr val="bg1"/>
                </a:solidFill>
              </a:rPr>
              <a:t>Product Design </a:t>
            </a:r>
            <a:r>
              <a:rPr lang="en-US" sz="1600" baseline="30000" dirty="0">
                <a:solidFill>
                  <a:schemeClr val="bg1"/>
                </a:solidFill>
              </a:rPr>
              <a:t>MILAN</a:t>
            </a:r>
            <a:br>
              <a:rPr lang="en-US" sz="1600" baseline="30000" dirty="0">
                <a:solidFill>
                  <a:schemeClr val="bg1"/>
                </a:solidFill>
              </a:rPr>
            </a:br>
            <a:r>
              <a:rPr lang="en-US" sz="1600" dirty="0">
                <a:solidFill>
                  <a:schemeClr val="bg1"/>
                </a:solidFill>
              </a:rPr>
              <a:t>Product and Innovation Design </a:t>
            </a:r>
            <a:r>
              <a:rPr lang="en-US" sz="1600" baseline="30000" dirty="0">
                <a:solidFill>
                  <a:schemeClr val="bg1"/>
                </a:solidFill>
              </a:rPr>
              <a:t>ROME</a:t>
            </a:r>
            <a:endParaRPr lang="en-US" sz="1600" dirty="0">
              <a:solidFill>
                <a:schemeClr val="bg1"/>
              </a:solidFill>
            </a:endParaRPr>
          </a:p>
          <a:p>
            <a:pPr lvl="0">
              <a:lnSpc>
                <a:spcPct val="100000"/>
              </a:lnSpc>
              <a:spcBef>
                <a:spcPts val="600"/>
              </a:spcBef>
            </a:pPr>
            <a:r>
              <a:rPr lang="en-US" sz="1600" b="0" dirty="0">
                <a:solidFill>
                  <a:schemeClr val="bg1"/>
                </a:solidFill>
              </a:rPr>
              <a:t>Campus</a:t>
            </a:r>
            <a:br>
              <a:rPr lang="en-US" sz="1600" dirty="0">
                <a:solidFill>
                  <a:schemeClr val="bg1"/>
                </a:solidFill>
              </a:rPr>
            </a:br>
            <a:r>
              <a:rPr lang="en-US" sz="1600" dirty="0">
                <a:solidFill>
                  <a:schemeClr val="bg1"/>
                </a:solidFill>
              </a:rPr>
              <a:t>Milan – Rome </a:t>
            </a:r>
            <a:endParaRPr lang="en-US" sz="1600" baseline="30000" dirty="0">
              <a:solidFill>
                <a:schemeClr val="bg1"/>
              </a:solidFill>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3" name="Segnaposto immagine 2">
            <a:extLst>
              <a:ext uri="{FF2B5EF4-FFF2-40B4-BE49-F238E27FC236}">
                <a16:creationId xmlns:a16="http://schemas.microsoft.com/office/drawing/2014/main" id="{6734F850-EA4C-0F35-E9FC-7E6D6ED9B24F}"/>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976" b="2976"/>
          <a:stretch/>
        </p:blipFill>
        <p:spPr>
          <a:xfrm>
            <a:off x="293688" y="3680130"/>
            <a:ext cx="6862762" cy="4251020"/>
          </a:xfrm>
        </p:spPr>
      </p:pic>
    </p:spTree>
    <p:extLst>
      <p:ext uri="{BB962C8B-B14F-4D97-AF65-F5344CB8AC3E}">
        <p14:creationId xmlns:p14="http://schemas.microsoft.com/office/powerpoint/2010/main" val="414911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
            <a:extLst>
              <a:ext uri="{FF2B5EF4-FFF2-40B4-BE49-F238E27FC236}">
                <a16:creationId xmlns:a16="http://schemas.microsoft.com/office/drawing/2014/main" id="{F7AF1075-1988-BC49-9943-8C029D798C3D}"/>
              </a:ext>
            </a:extLst>
          </p:cNvPr>
          <p:cNvPicPr>
            <a:picLocks noChangeAspect="1"/>
          </p:cNvPicPr>
          <p:nvPr/>
        </p:nvPicPr>
        <p:blipFill rotWithShape="1">
          <a:blip r:embed="rId2">
            <a:extLst>
              <a:ext uri="{28A0092B-C50C-407E-A947-70E740481C1C}">
                <a14:useLocalDpi xmlns:a14="http://schemas.microsoft.com/office/drawing/2010/main" val="0"/>
              </a:ext>
            </a:extLst>
          </a:blip>
          <a:srcRect l="17503" t="4033" r="24987"/>
          <a:stretch/>
        </p:blipFill>
        <p:spPr>
          <a:xfrm>
            <a:off x="307975" y="298450"/>
            <a:ext cx="6862763" cy="7632700"/>
          </a:xfrm>
          <a:custGeom>
            <a:avLst/>
            <a:gdLst>
              <a:gd name="connsiteX0" fmla="*/ 0 w 6862763"/>
              <a:gd name="connsiteY0" fmla="*/ 0 h 7632700"/>
              <a:gd name="connsiteX1" fmla="*/ 6862763 w 6862763"/>
              <a:gd name="connsiteY1" fmla="*/ 0 h 7632700"/>
              <a:gd name="connsiteX2" fmla="*/ 6862763 w 6862763"/>
              <a:gd name="connsiteY2" fmla="*/ 7632700 h 7632700"/>
              <a:gd name="connsiteX3" fmla="*/ 0 w 6862763"/>
              <a:gd name="connsiteY3" fmla="*/ 7632700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1001486 w 6862763"/>
              <a:gd name="connsiteY3" fmla="*/ 6602186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71603 w 6862763"/>
              <a:gd name="connsiteY3" fmla="*/ 6536444 h 7632700"/>
              <a:gd name="connsiteX4" fmla="*/ 0 w 6862763"/>
              <a:gd name="connsiteY4" fmla="*/ 0 h 7632700"/>
              <a:gd name="connsiteX0" fmla="*/ 0 w 6862763"/>
              <a:gd name="connsiteY0" fmla="*/ 0 h 7632700"/>
              <a:gd name="connsiteX1" fmla="*/ 6862763 w 6862763"/>
              <a:gd name="connsiteY1" fmla="*/ 0 h 7632700"/>
              <a:gd name="connsiteX2" fmla="*/ 6862763 w 6862763"/>
              <a:gd name="connsiteY2" fmla="*/ 7632700 h 7632700"/>
              <a:gd name="connsiteX3" fmla="*/ 980018 w 6862763"/>
              <a:gd name="connsiteY3" fmla="*/ 6533640 h 7632700"/>
              <a:gd name="connsiteX4" fmla="*/ 0 w 6862763"/>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763" h="7632700">
                <a:moveTo>
                  <a:pt x="0" y="0"/>
                </a:moveTo>
                <a:lnTo>
                  <a:pt x="6862763" y="0"/>
                </a:lnTo>
                <a:lnTo>
                  <a:pt x="6862763" y="7632700"/>
                </a:lnTo>
                <a:lnTo>
                  <a:pt x="980018" y="6533640"/>
                </a:lnTo>
                <a:lnTo>
                  <a:pt x="0" y="0"/>
                </a:lnTo>
                <a:close/>
              </a:path>
            </a:pathLst>
          </a:custGeom>
          <a:solidFill>
            <a:schemeClr val="bg1"/>
          </a:solidFill>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BA aims at preparing students to enter the professional world within the national and international Fashion System. With a creative and practical approach, the </a:t>
            </a:r>
            <a:r>
              <a:rPr lang="en-US" sz="1800" b="0" dirty="0" err="1">
                <a:solidFill>
                  <a:schemeClr val="bg1"/>
                </a:solidFill>
              </a:rPr>
              <a:t>programme</a:t>
            </a:r>
            <a:r>
              <a:rPr lang="en-US" sz="1800" b="0" dirty="0">
                <a:solidFill>
                  <a:schemeClr val="bg1"/>
                </a:solidFill>
              </a:rPr>
              <a:t> guides students to find and develop their talents, led by a faculty consisting of professionals, and through collaborative experiences with companies and institutions connected to the cultural, social and economic life of Milan and Rome. It is a non-stop laboratory of ideas thanks to the collaboration among the different </a:t>
            </a:r>
            <a:r>
              <a:rPr lang="en-US" sz="1800" b="0" dirty="0" err="1">
                <a:solidFill>
                  <a:schemeClr val="bg1"/>
                </a:solidFill>
              </a:rPr>
              <a:t>specialisations</a:t>
            </a:r>
            <a:r>
              <a:rPr lang="en-US" sz="1800" b="0" dirty="0">
                <a:solidFill>
                  <a:schemeClr val="bg1"/>
                </a:solidFill>
              </a:rPr>
              <a:t>, which fosters the synergy of a real work team.</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FASHION DESIGN </a:t>
            </a:r>
            <a:br>
              <a:rPr lang="en-US" sz="3600" dirty="0">
                <a:solidFill>
                  <a:schemeClr val="bg1"/>
                </a:solidFill>
              </a:rPr>
            </a:br>
            <a:endParaRPr lang="en-US" sz="3600" dirty="0">
              <a:solidFill>
                <a:schemeClr val="bg1"/>
              </a:solidFill>
            </a:endParaRPr>
          </a:p>
          <a:p>
            <a:pPr>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Fashion Design</a:t>
            </a:r>
            <a:br>
              <a:rPr lang="en-US" sz="1600" dirty="0">
                <a:solidFill>
                  <a:schemeClr val="bg1"/>
                </a:solidFill>
              </a:rPr>
            </a:br>
            <a:r>
              <a:rPr lang="en-US" sz="1600" dirty="0">
                <a:solidFill>
                  <a:schemeClr val="bg1"/>
                </a:solidFill>
              </a:rPr>
              <a:t>Fashion Styling and Communication</a:t>
            </a:r>
          </a:p>
          <a:p>
            <a:pPr>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481323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73331" y="3266804"/>
            <a:ext cx="6129379" cy="3622313"/>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This course aims to train professional figures capable of managing the multidisciplinary complexities of the Fashion System, connecting the ideation and development phase of the product to marketing, communication, and distribution strategies. The course provides cultural, design, and management skills related to fashion supply chain and marketing management. Students will develop brand vision and identity projects, digital communication, and distribution starting from the knowledge of the product system and designing strategic processes related to the new demands of the digital marketing market and new models of creative entrepreneurship related to the supply chain and sustainable design.</a:t>
            </a:r>
          </a:p>
          <a:p>
            <a:endParaRPr lang="en-US" sz="1800" b="0" dirty="0">
              <a:solidFill>
                <a:schemeClr val="bg1"/>
              </a:solidFill>
            </a:endParaRPr>
          </a:p>
          <a:p>
            <a:endParaRPr lang="en-US" sz="1800" b="0" dirty="0">
              <a:solidFill>
                <a:schemeClr val="bg1"/>
              </a:solidFill>
            </a:endParaRP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FASHION MARKETING MANAGEMENT </a:t>
            </a:r>
            <a:endParaRPr lang="en-US" sz="3600" baseline="30000" dirty="0">
              <a:solidFill>
                <a:schemeClr val="bg1"/>
              </a:solidFill>
            </a:endParaRPr>
          </a:p>
          <a:p>
            <a:endParaRPr lang="en-US" sz="1600" dirty="0">
              <a:solidFill>
                <a:schemeClr val="bg1"/>
              </a:solidFill>
            </a:endParaRPr>
          </a:p>
          <a:p>
            <a:r>
              <a:rPr lang="en-US" sz="1600" b="0" dirty="0">
                <a:solidFill>
                  <a:schemeClr val="bg1"/>
                </a:solidFill>
              </a:rPr>
              <a:t>Campus</a:t>
            </a:r>
            <a:br>
              <a:rPr lang="en-US" sz="1600" dirty="0">
                <a:solidFill>
                  <a:schemeClr val="bg1"/>
                </a:solidFill>
              </a:rPr>
            </a:br>
            <a:r>
              <a:rPr lang="en-US" sz="1600" dirty="0">
                <a:solidFill>
                  <a:schemeClr val="bg1"/>
                </a:solidFill>
              </a:rPr>
              <a:t>Milan – </a:t>
            </a:r>
            <a:r>
              <a:rPr lang="en-US" sz="1600" dirty="0" err="1">
                <a:solidFill>
                  <a:schemeClr val="bg1"/>
                </a:solidFill>
              </a:rPr>
              <a:t>Rome</a:t>
            </a:r>
            <a:r>
              <a:rPr lang="en-US" sz="1600" baseline="30000" dirty="0" err="1">
                <a:solidFill>
                  <a:schemeClr val="bg1"/>
                </a:solidFill>
              </a:rPr>
              <a:t>NEW</a:t>
            </a:r>
            <a:r>
              <a:rPr lang="en-US" sz="1600" baseline="30000" dirty="0">
                <a:solidFill>
                  <a:schemeClr val="bg1"/>
                </a:solidFill>
              </a:rPr>
              <a:t>!</a:t>
            </a:r>
            <a:endParaRPr lang="en-US" sz="1600" dirty="0">
              <a:solidFill>
                <a:schemeClr val="bg1"/>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pic>
        <p:nvPicPr>
          <p:cNvPr id="2" name="Segnaposto immagine 2">
            <a:extLst>
              <a:ext uri="{FF2B5EF4-FFF2-40B4-BE49-F238E27FC236}">
                <a16:creationId xmlns:a16="http://schemas.microsoft.com/office/drawing/2014/main" id="{9B90B402-E687-9A2F-77A4-B5F0DD2846BE}"/>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7567" t="21303" r="17140" b="11710"/>
          <a:stretch/>
        </p:blipFill>
        <p:spPr>
          <a:xfrm>
            <a:off x="293688" y="298450"/>
            <a:ext cx="6862762" cy="7632700"/>
          </a:xfrm>
        </p:spPr>
      </p:pic>
      <p:pic>
        <p:nvPicPr>
          <p:cNvPr id="9" name="Picture 8" descr="A black and white sign with white text&#10;&#10;Description automatically generated">
            <a:extLst>
              <a:ext uri="{FF2B5EF4-FFF2-40B4-BE49-F238E27FC236}">
                <a16:creationId xmlns:a16="http://schemas.microsoft.com/office/drawing/2014/main" id="{734A03D3-BB58-E37D-AFC0-2E745D5E2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35" y="585788"/>
            <a:ext cx="648000" cy="648000"/>
          </a:xfrm>
          <a:prstGeom prst="rect">
            <a:avLst/>
          </a:prstGeom>
        </p:spPr>
      </p:pic>
    </p:spTree>
    <p:extLst>
      <p:ext uri="{BB962C8B-B14F-4D97-AF65-F5344CB8AC3E}">
        <p14:creationId xmlns:p14="http://schemas.microsoft.com/office/powerpoint/2010/main" val="2658224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Creative Technologies (First Level Academic Degree in New Technologies for Applied Arts) explores the world of CGI and aims at growing professional figures in the fields of Game, VFX and 3D. Over the whole </a:t>
            </a:r>
            <a:r>
              <a:rPr lang="en-US" sz="1800" b="0" dirty="0" err="1">
                <a:solidFill>
                  <a:schemeClr val="bg1"/>
                </a:solidFill>
              </a:rPr>
              <a:t>programme</a:t>
            </a:r>
            <a:r>
              <a:rPr lang="en-US" sz="1800" b="0" dirty="0">
                <a:solidFill>
                  <a:schemeClr val="bg1"/>
                </a:solidFill>
              </a:rPr>
              <a:t> the students learn the most innovative digital techniques: from virtual production to develop VFX in real time, to character design and animation with the use of motion capture systems, from the development of videogames to the design of virtual reality experiences.</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CREATIVE TECHNOLOGIES</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Game</a:t>
            </a:r>
            <a:br>
              <a:rPr lang="en-US" sz="1600" dirty="0">
                <a:solidFill>
                  <a:schemeClr val="bg1"/>
                </a:solidFill>
              </a:rPr>
            </a:br>
            <a:r>
              <a:rPr lang="en-US" sz="1600" dirty="0">
                <a:solidFill>
                  <a:schemeClr val="bg1"/>
                </a:solidFill>
              </a:rPr>
              <a:t>VFX and 3D</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a:t>
            </a:r>
          </a:p>
        </p:txBody>
      </p:sp>
      <p:pic>
        <p:nvPicPr>
          <p:cNvPr id="11" name="Segnaposto immagine 2"/>
          <p:cNvPicPr preferRelativeResize="0">
            <a:picLocks noGrp="1"/>
          </p:cNvPicPr>
          <p:nvPr>
            <p:ph type="pic" sz="quarter" idx="4294967295"/>
          </p:nvPr>
        </p:nvPicPr>
        <p:blipFill>
          <a:blip r:embed="rId2" cstate="print">
            <a:extLst>
              <a:ext uri="{28A0092B-C50C-407E-A947-70E740481C1C}">
                <a14:useLocalDpi xmlns:a14="http://schemas.microsoft.com/office/drawing/2010/main" val="0"/>
              </a:ext>
            </a:extLst>
          </a:blip>
          <a:srcRect t="9847" b="9847"/>
          <a:stretch/>
        </p:blipFill>
        <p:spPr>
          <a:xfrm>
            <a:off x="293688" y="4259263"/>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2" name="Segnaposto immagine 1">
            <a:extLst>
              <a:ext uri="{FF2B5EF4-FFF2-40B4-BE49-F238E27FC236}">
                <a16:creationId xmlns:a16="http://schemas.microsoft.com/office/drawing/2014/main" id="{75DD4A0A-8B18-36B3-BB98-59B3754C3BF8}"/>
              </a:ext>
            </a:extLst>
          </p:cNvPr>
          <p:cNvPicPr>
            <a:picLocks/>
          </p:cNvPicPr>
          <p:nvPr/>
        </p:nvPicPr>
        <p:blipFill rotWithShape="1">
          <a:blip r:embed="rId3" cstate="print">
            <a:extLst>
              <a:ext uri="{28A0092B-C50C-407E-A947-70E740481C1C}">
                <a14:useLocalDpi xmlns:a14="http://schemas.microsoft.com/office/drawing/2010/main" val="0"/>
              </a:ext>
            </a:extLst>
          </a:blip>
          <a:srcRect t="1" b="1"/>
          <a:stretch/>
        </p:blipFill>
        <p:spPr>
          <a:xfrm>
            <a:off x="293688" y="298449"/>
            <a:ext cx="6861600" cy="3671888"/>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4052869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1"/>
          <p:cNvPicPr preferRelativeResize="0">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t="2433" b="2433"/>
          <a:stretch/>
        </p:blipFill>
        <p:spPr>
          <a:xfrm>
            <a:off x="309138" y="298450"/>
            <a:ext cx="6861600" cy="3671888"/>
          </a:xfrm>
          <a:prstGeom prst="rect">
            <a:avLst/>
          </a:prstGeom>
        </p:spPr>
      </p:pic>
      <p:pic>
        <p:nvPicPr>
          <p:cNvPr id="7" name="Segnaposto immagine 2"/>
          <p:cNvPicPr preferRelativeResize="0">
            <a:picLocks noGrp="1"/>
          </p:cNvPicPr>
          <p:nvPr>
            <p:ph type="pic" sz="quarter" idx="4294967295"/>
          </p:nvPr>
        </p:nvPicPr>
        <p:blipFill>
          <a:blip r:embed="rId3" cstate="print">
            <a:extLst>
              <a:ext uri="{28A0092B-C50C-407E-A947-70E740481C1C}">
                <a14:useLocalDpi xmlns:a14="http://schemas.microsoft.com/office/drawing/2010/main" val="0"/>
              </a:ext>
            </a:extLst>
          </a:blip>
          <a:srcRect t="2422" b="2422"/>
          <a:stretch/>
        </p:blipFill>
        <p:spPr>
          <a:xfrm>
            <a:off x="309138" y="4259263"/>
            <a:ext cx="6861600" cy="3671887"/>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9"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in Film and Animation was born to prepare creative talents and professionals in the field of audiovisual creations, in particular in the branch of cinema, in both live action productions and animations, and in all the traditional, contemporary and future applications including their hybrid products. The dynamic nature of this industry and of new technologies assumes the outlining, even in the short term, of new professional roles, and the BA lays the foundations to keep up with these changes.</a:t>
            </a:r>
          </a:p>
        </p:txBody>
      </p:sp>
      <p:sp>
        <p:nvSpPr>
          <p:cNvPr id="12"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FILM AND ANIMATION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Filmmaking</a:t>
            </a:r>
            <a:br>
              <a:rPr lang="en-US" sz="1600" dirty="0">
                <a:solidFill>
                  <a:schemeClr val="bg1"/>
                </a:solidFill>
              </a:rPr>
            </a:br>
            <a:r>
              <a:rPr lang="en-US" sz="1600" dirty="0">
                <a:solidFill>
                  <a:schemeClr val="bg1"/>
                </a:solidFill>
              </a:rPr>
              <a:t>Animation</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a:p>
            <a:pPr lvl="0">
              <a:lnSpc>
                <a:spcPct val="100000"/>
              </a:lnSpc>
              <a:spcBef>
                <a:spcPts val="1200"/>
              </a:spcBef>
            </a:pPr>
            <a:endParaRPr lang="en-US" sz="1600" dirty="0">
              <a:solidFill>
                <a:schemeClr val="bg1"/>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0466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immagine 1">
            <a:extLst>
              <a:ext uri="{FF2B5EF4-FFF2-40B4-BE49-F238E27FC236}">
                <a16:creationId xmlns:a16="http://schemas.microsoft.com/office/drawing/2014/main" id="{DC2810F2-4952-8927-3271-B94A7CBE2F73}"/>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t="16539" b="3159"/>
          <a:stretch/>
        </p:blipFill>
        <p:spPr>
          <a:xfrm>
            <a:off x="309138" y="298338"/>
            <a:ext cx="6861600" cy="3672000"/>
          </a:xfrm>
          <a:prstGeom prst="rect">
            <a:avLst/>
          </a:prstGeom>
        </p:spPr>
      </p:pic>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provides students with the tools to address the complex reality of set design through the study of design-related topics in the fields of theatre, events, exhibitions, fashion shows, cinema and television, among others. Through crossover courses like photography, light design, costume design and performing arts, and internships at theatres and leading companies in the field, students acquire qualified skills to enter the professional world, including the development of professional dossiers, budgets and periodic analysis production, work planning and </a:t>
            </a:r>
            <a:r>
              <a:rPr lang="en-US" sz="1800" b="0" dirty="0" err="1">
                <a:solidFill>
                  <a:schemeClr val="bg1"/>
                </a:solidFill>
              </a:rPr>
              <a:t>organisation</a:t>
            </a:r>
            <a:r>
              <a:rPr lang="en-US" sz="1800" b="0" dirty="0">
                <a:solidFill>
                  <a:schemeClr val="bg1"/>
                </a:solidFill>
              </a:rPr>
              <a:t>.</a:t>
            </a:r>
          </a:p>
        </p:txBody>
      </p:sp>
      <p:pic>
        <p:nvPicPr>
          <p:cNvPr id="10" name="Segnaposto immagine 3"/>
          <p:cNvPicPr>
            <a:picLocks noGrp="1"/>
          </p:cNvPicPr>
          <p:nvPr>
            <p:ph type="pic" sz="quarter" idx="4294967295"/>
          </p:nvPr>
        </p:nvPicPr>
        <p:blipFill rotWithShape="1">
          <a:blip r:embed="rId3" cstate="print">
            <a:extLst>
              <a:ext uri="{28A0092B-C50C-407E-A947-70E740481C1C}">
                <a14:useLocalDpi xmlns:a14="http://schemas.microsoft.com/office/drawing/2010/main" val="0"/>
              </a:ext>
            </a:extLst>
          </a:blip>
          <a:srcRect t="6317" b="13367"/>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12"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SET DESIGN</a:t>
            </a:r>
            <a:br>
              <a:rPr lang="en-US" sz="3600" dirty="0">
                <a:solidFill>
                  <a:schemeClr val="bg1"/>
                </a:solidFill>
              </a:rPr>
            </a:br>
            <a:endParaRPr lang="en-US" sz="3600" dirty="0">
              <a:solidFill>
                <a:schemeClr val="bg1"/>
              </a:solidFill>
            </a:endParaRP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Theatre and Opera</a:t>
            </a:r>
            <a:br>
              <a:rPr lang="en-US" sz="1600" dirty="0">
                <a:solidFill>
                  <a:schemeClr val="bg1"/>
                </a:solidFill>
              </a:rPr>
            </a:br>
            <a:r>
              <a:rPr lang="en-US" sz="1600" dirty="0">
                <a:solidFill>
                  <a:schemeClr val="bg1"/>
                </a:solidFill>
              </a:rPr>
              <a:t>Media and Events</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999607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7783788"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solidFill>
                  <a:schemeClr val="bg1"/>
                </a:solidFill>
              </a:rPr>
              <a:t>The BA explores the transformation of contemporary art practices, connecting art with different areas of the production and social contexts. Relating to the dynamics and values of the contemporary art system, the </a:t>
            </a:r>
            <a:r>
              <a:rPr lang="en-US" sz="1800" b="0" dirty="0" err="1">
                <a:solidFill>
                  <a:schemeClr val="bg1"/>
                </a:solidFill>
              </a:rPr>
              <a:t>programme</a:t>
            </a:r>
            <a:r>
              <a:rPr lang="en-US" sz="1800" b="0" dirty="0">
                <a:solidFill>
                  <a:schemeClr val="bg1"/>
                </a:solidFill>
              </a:rPr>
              <a:t> reinterprets and expands the traditional academic approach to painting and visual arts, guiding students through experimentation, investigating a variety of environments, techniques and methods, which will support them in developing an individual way of expressing themselves and their personal artistic ideas.</a:t>
            </a:r>
          </a:p>
        </p:txBody>
      </p:sp>
      <p:sp>
        <p:nvSpPr>
          <p:cNvPr id="14" name="Titolo 4"/>
          <p:cNvSpPr txBox="1">
            <a:spLocks/>
          </p:cNvSpPr>
          <p:nvPr/>
        </p:nvSpPr>
        <p:spPr>
          <a:xfrm>
            <a:off x="7773331" y="1010545"/>
            <a:ext cx="6264000" cy="2959794"/>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r>
              <a:rPr lang="en-US" sz="1600" b="0" dirty="0">
                <a:solidFill>
                  <a:schemeClr val="bg1"/>
                </a:solidFill>
              </a:rPr>
              <a:t>Bachelor of Arts in</a:t>
            </a:r>
            <a:br>
              <a:rPr lang="en-US" sz="1600" dirty="0">
                <a:solidFill>
                  <a:schemeClr val="bg1"/>
                </a:solidFill>
              </a:rPr>
            </a:br>
            <a:r>
              <a:rPr lang="en-US" sz="3600" dirty="0">
                <a:solidFill>
                  <a:schemeClr val="bg1"/>
                </a:solidFill>
              </a:rPr>
              <a:t>PAINTING </a:t>
            </a:r>
            <a:br>
              <a:rPr lang="en-US" sz="3600" dirty="0">
                <a:solidFill>
                  <a:schemeClr val="bg1"/>
                </a:solidFill>
              </a:rPr>
            </a:br>
            <a:r>
              <a:rPr lang="en-US" sz="3600" dirty="0">
                <a:solidFill>
                  <a:schemeClr val="bg1"/>
                </a:solidFill>
              </a:rPr>
              <a:t>AND VISUAL ARTS</a:t>
            </a:r>
          </a:p>
          <a:p>
            <a:pPr lvl="0">
              <a:lnSpc>
                <a:spcPct val="100000"/>
              </a:lnSpc>
              <a:spcBef>
                <a:spcPts val="1200"/>
              </a:spcBef>
            </a:pPr>
            <a:r>
              <a:rPr lang="en-US" sz="1600" b="0" dirty="0" err="1">
                <a:solidFill>
                  <a:schemeClr val="bg1"/>
                </a:solidFill>
              </a:rPr>
              <a:t>Specialisations</a:t>
            </a:r>
            <a:br>
              <a:rPr lang="en-US" sz="1800" dirty="0">
                <a:solidFill>
                  <a:schemeClr val="bg1"/>
                </a:solidFill>
              </a:rPr>
            </a:br>
            <a:r>
              <a:rPr lang="en-US" sz="1600" dirty="0">
                <a:solidFill>
                  <a:schemeClr val="bg1"/>
                </a:solidFill>
              </a:rPr>
              <a:t>Painting</a:t>
            </a:r>
            <a:br>
              <a:rPr lang="en-US" sz="1600" dirty="0">
                <a:solidFill>
                  <a:schemeClr val="bg1"/>
                </a:solidFill>
              </a:rPr>
            </a:br>
            <a:r>
              <a:rPr lang="en-US" sz="1600" dirty="0">
                <a:solidFill>
                  <a:schemeClr val="bg1"/>
                </a:solidFill>
              </a:rPr>
              <a:t>Visual Arts</a:t>
            </a:r>
          </a:p>
          <a:p>
            <a:pPr lvl="0">
              <a:lnSpc>
                <a:spcPct val="100000"/>
              </a:lnSpc>
              <a:spcBef>
                <a:spcPts val="1200"/>
              </a:spcBef>
            </a:pPr>
            <a:r>
              <a:rPr lang="en-US" sz="1600" b="0" dirty="0">
                <a:solidFill>
                  <a:schemeClr val="bg1"/>
                </a:solidFill>
              </a:rPr>
              <a:t>Campus</a:t>
            </a:r>
            <a:br>
              <a:rPr lang="en-US" sz="1600" dirty="0">
                <a:solidFill>
                  <a:schemeClr val="bg1"/>
                </a:solidFill>
              </a:rPr>
            </a:br>
            <a:r>
              <a:rPr lang="en-US" sz="1600" dirty="0">
                <a:solidFill>
                  <a:schemeClr val="bg1"/>
                </a:solidFill>
              </a:rPr>
              <a:t>Milan – Rome</a:t>
            </a:r>
          </a:p>
        </p:txBody>
      </p:sp>
      <p:pic>
        <p:nvPicPr>
          <p:cNvPr id="6" name="Segnaposto immagine 4"/>
          <p:cNvPicPr preferRelativeResize="0">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675" t="2146" r="3021" b="1604"/>
          <a:stretch/>
        </p:blipFill>
        <p:spPr>
          <a:xfrm>
            <a:off x="309138" y="298450"/>
            <a:ext cx="6861600" cy="3671888"/>
          </a:xfrm>
          <a:prstGeom prst="rect">
            <a:avLst/>
          </a:prstGeom>
        </p:spPr>
      </p:pic>
      <p:pic>
        <p:nvPicPr>
          <p:cNvPr id="7" name="Segnaposto immagine 5"/>
          <p:cNvPicPr preferRelativeResize="0">
            <a:picLocks noGrp="1"/>
          </p:cNvPicPr>
          <p:nvPr>
            <p:ph type="pic" sz="quarter" idx="4294967295"/>
          </p:nvPr>
        </p:nvPicPr>
        <p:blipFill rotWithShape="1">
          <a:blip r:embed="rId3" cstate="print">
            <a:extLst>
              <a:ext uri="{28A0092B-C50C-407E-A947-70E740481C1C}">
                <a14:useLocalDpi xmlns:a14="http://schemas.microsoft.com/office/drawing/2010/main" val="0"/>
              </a:ext>
            </a:extLst>
          </a:blip>
          <a:srcRect l="26682" t="22912" r="372" b="18314"/>
          <a:stretch/>
        </p:blipFill>
        <p:spPr>
          <a:xfrm>
            <a:off x="309138"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105228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MASTERS OF ARTS</a:t>
            </a:r>
          </a:p>
        </p:txBody>
      </p:sp>
    </p:spTree>
    <p:extLst>
      <p:ext uri="{BB962C8B-B14F-4D97-AF65-F5344CB8AC3E}">
        <p14:creationId xmlns:p14="http://schemas.microsoft.com/office/powerpoint/2010/main" val="1456422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11"/>
          <p:cNvPicPr preferRelativeResize="0">
            <a:picLocks noGrp="1"/>
          </p:cNvPicPr>
          <p:nvPr>
            <p:ph type="pic" sz="quarter" idx="4294967295"/>
          </p:nvPr>
        </p:nvPicPr>
        <p:blipFill rotWithShape="1">
          <a:blip r:embed="rId2">
            <a:extLst>
              <a:ext uri="{28A0092B-C50C-407E-A947-70E740481C1C}">
                <a14:useLocalDpi xmlns:a14="http://schemas.microsoft.com/office/drawing/2010/main" val="0"/>
              </a:ext>
            </a:extLst>
          </a:blip>
          <a:srcRect l="24786" r="24786"/>
          <a:stretch/>
        </p:blipFill>
        <p:spPr>
          <a:xfrm>
            <a:off x="7473950"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dirty="0"/>
            </a:br>
            <a:r>
              <a:rPr lang="en-US" sz="3600" dirty="0"/>
              <a:t>USER EXPERIENCE </a:t>
            </a:r>
            <a:br>
              <a:rPr lang="en-US" sz="3600" dirty="0"/>
            </a:br>
            <a:r>
              <a:rPr lang="en-US" sz="3600" dirty="0"/>
              <a:t>DESIGN </a:t>
            </a:r>
            <a:endParaRPr lang="en-US" sz="2800" b="0" dirty="0"/>
          </a:p>
          <a:p>
            <a:pPr lvl="0">
              <a:lnSpc>
                <a:spcPct val="100000"/>
              </a:lnSpc>
              <a:spcBef>
                <a:spcPts val="1200"/>
              </a:spcBef>
            </a:pPr>
            <a:r>
              <a:rPr lang="en-US" sz="1600" b="0" dirty="0">
                <a:ea typeface="+mn-ea"/>
              </a:rPr>
              <a:t>Campus</a:t>
            </a:r>
            <a:br>
              <a:rPr lang="en-US" sz="1600" dirty="0">
                <a:ea typeface="+mn-ea"/>
              </a:rPr>
            </a:br>
            <a:r>
              <a:rPr lang="en-US" sz="1600" dirty="0">
                <a:ea typeface="+mn-ea"/>
              </a:rPr>
              <a:t>Milan</a:t>
            </a:r>
            <a:endParaRPr lang="en-US" sz="1600" dirty="0"/>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User Experience Design (Second Level Academic Degree in Communication Design) provides the theoretical, technical and methodological skills for the design of complex digital communication systems. Through a continuous synthesis between creativity and strategy, and with an analytical and systemic approach to design that refers to cognitive psychology and contemporary visual culture, the MA deals with the study and design of digital interfaces and has a focus on user experience (UX/UI) as well as on information architecture.</a:t>
            </a:r>
            <a:endParaRPr lang="en-US" sz="900" b="0" dirty="0"/>
          </a:p>
        </p:txBody>
      </p:sp>
    </p:spTree>
    <p:extLst>
      <p:ext uri="{BB962C8B-B14F-4D97-AF65-F5344CB8AC3E}">
        <p14:creationId xmlns:p14="http://schemas.microsoft.com/office/powerpoint/2010/main" val="3333272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dirty="0"/>
            </a:br>
            <a:r>
              <a:rPr lang="en-US" sz="3600" dirty="0"/>
              <a:t>VISUAL DESIGN AND INTEGRATED MARKETING</a:t>
            </a:r>
          </a:p>
          <a:p>
            <a:pPr>
              <a:tabLst>
                <a:tab pos="2962275" algn="l"/>
              </a:tabLst>
            </a:pPr>
            <a:r>
              <a:rPr lang="en-US" sz="3600" dirty="0"/>
              <a:t>COMMUNICATION </a:t>
            </a:r>
            <a:endParaRPr lang="en-US" sz="2800" b="0" dirty="0"/>
          </a:p>
          <a:p>
            <a:pPr lvl="0">
              <a:lnSpc>
                <a:spcPct val="100000"/>
              </a:lnSpc>
              <a:spcBef>
                <a:spcPts val="1200"/>
              </a:spcBef>
            </a:pPr>
            <a:r>
              <a:rPr lang="en-US" sz="1600" b="0" dirty="0">
                <a:ea typeface="+mn-ea"/>
              </a:rPr>
              <a:t>Campus</a:t>
            </a:r>
            <a:br>
              <a:rPr lang="en-US" sz="1600" dirty="0">
                <a:ea typeface="+mn-ea"/>
              </a:rPr>
            </a:br>
            <a:r>
              <a:rPr lang="en-US" sz="1600" dirty="0">
                <a:ea typeface="+mn-ea"/>
              </a:rPr>
              <a:t>Milan – Rome</a:t>
            </a:r>
            <a:endParaRPr lang="en-US" sz="1600" dirty="0"/>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Visual Design and Integrated Marketing Communication (Second Level Academic Degree in Communication Design) provides a synthesis between the typical marketing approach, as usually covered in more corporate business oriented courses, to help students develop a solid background in the field, and the artistic-expressive approach as also used by new technologies, gaining a wide range of technical and design production skills. By working on real brief, they have the chance to put their acquired skills into practice and to undertake all phases of complex communication projects.</a:t>
            </a:r>
            <a:endParaRPr lang="en-US" sz="900" b="0" dirty="0"/>
          </a:p>
        </p:txBody>
      </p:sp>
      <p:pic>
        <p:nvPicPr>
          <p:cNvPr id="3" name="Segnaposto immagine 11">
            <a:extLst>
              <a:ext uri="{FF2B5EF4-FFF2-40B4-BE49-F238E27FC236}">
                <a16:creationId xmlns:a16="http://schemas.microsoft.com/office/drawing/2014/main" id="{953E4D47-C59B-790C-1F3D-87BEFAA4A489}"/>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1660" t="20643" r="6392" b="6311"/>
          <a:stretch/>
        </p:blipFill>
        <p:spPr>
          <a:xfrm>
            <a:off x="7473950" y="298450"/>
            <a:ext cx="6862763"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2696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STUDYING IN MILAN</a:t>
            </a:r>
          </a:p>
        </p:txBody>
      </p:sp>
    </p:spTree>
    <p:extLst>
      <p:ext uri="{BB962C8B-B14F-4D97-AF65-F5344CB8AC3E}">
        <p14:creationId xmlns:p14="http://schemas.microsoft.com/office/powerpoint/2010/main" val="749681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INTERIOR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Interior Design (Second Level Academic Degree in Design) develops all-round professional profiles ready to enter the global marketplace. In the contemporary world, interiors play an increasingly important role in individual and collective living spaces of global cities, becoming part of a complex physical and narrative system. The MA enables its students to deal with conceptual and operational issues through an interdisciplinary approach open to innovation and cultural exchange, and different project experiences led by international professionals.</a:t>
            </a:r>
          </a:p>
        </p:txBody>
      </p:sp>
      <p:pic>
        <p:nvPicPr>
          <p:cNvPr id="6" name="Segnaposto immagine 11"/>
          <p:cNvPicPr preferRelativeResize="0">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t="51849" b="10345"/>
          <a:stretch/>
        </p:blipFill>
        <p:spPr>
          <a:xfrm>
            <a:off x="7473950" y="298450"/>
            <a:ext cx="6862763" cy="3671888"/>
          </a:xfrm>
        </p:spPr>
      </p:pic>
      <p:pic>
        <p:nvPicPr>
          <p:cNvPr id="7" name="Segnaposto immagine 2"/>
          <p:cNvPicPr preferRelativeResize="0">
            <a:picLocks/>
          </p:cNvPicPr>
          <p:nvPr/>
        </p:nvPicPr>
        <p:blipFill rotWithShape="1">
          <a:blip r:embed="rId3" cstate="print">
            <a:extLst>
              <a:ext uri="{28A0092B-C50C-407E-A947-70E740481C1C}">
                <a14:useLocalDpi xmlns:a14="http://schemas.microsoft.com/office/drawing/2010/main" val="0"/>
              </a:ext>
            </a:extLst>
          </a:blip>
          <a:srcRect l="7235" t="10122" r="1799" b="3354"/>
          <a:stretch/>
        </p:blipFill>
        <p:spPr>
          <a:xfrm>
            <a:off x="7475113" y="4259150"/>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3245473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PRODUCT </a:t>
            </a:r>
            <a:br>
              <a:rPr lang="en-US" sz="3600" dirty="0"/>
            </a:br>
            <a:r>
              <a:rPr lang="en-US" sz="3600" dirty="0"/>
              <a:t>AND SERVICE DESIGN</a:t>
            </a:r>
            <a:endParaRPr lang="en-US" sz="4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transition of the modern world from a “society of goods” to a “society of services”, and the search for a sustainable relationship with nature, gives designers the chance to explore the ethics of design more thoroughly. During the MA in Product and Service Design (Second Level Academic Degree in Design), professors and professionals guide students to become full-scale designers, capable of envisioning new products and services, managing all phases of a project’s development, from conception to manufacturing and release onto the market, through definition of the design strategy and material researching.</a:t>
            </a:r>
          </a:p>
        </p:txBody>
      </p:sp>
      <p:pic>
        <p:nvPicPr>
          <p:cNvPr id="8" name="Segnaposto immagine 4"/>
          <p:cNvPicPr>
            <a:picLocks noGrp="1"/>
          </p:cNvPicPr>
          <p:nvPr>
            <p:ph type="pic" sz="quarter" idx="10"/>
          </p:nvPr>
        </p:nvPicPr>
        <p:blipFill rotWithShape="1">
          <a:blip r:embed="rId2" cstate="print">
            <a:extLst>
              <a:ext uri="{28A0092B-C50C-407E-A947-70E740481C1C}">
                <a14:useLocalDpi xmlns:a14="http://schemas.microsoft.com/office/drawing/2010/main" val="0"/>
              </a:ext>
            </a:extLst>
          </a:blip>
          <a:srcRect l="-234" t="57243" r="234" b="7551"/>
          <a:stretch/>
        </p:blipFill>
        <p:spPr>
          <a:xfrm>
            <a:off x="7475113" y="4259263"/>
            <a:ext cx="6861600" cy="3672000"/>
          </a:xfrm>
        </p:spPr>
      </p:pic>
      <p:pic>
        <p:nvPicPr>
          <p:cNvPr id="11" name="Segnaposto immagine 3"/>
          <p:cNvPicPr>
            <a:picLocks/>
          </p:cNvPicPr>
          <p:nvPr/>
        </p:nvPicPr>
        <p:blipFill>
          <a:blip r:embed="rId3">
            <a:extLst>
              <a:ext uri="{28A0092B-C50C-407E-A947-70E740481C1C}">
                <a14:useLocalDpi xmlns:a14="http://schemas.microsoft.com/office/drawing/2010/main" val="0"/>
              </a:ext>
            </a:extLst>
          </a:blip>
          <a:srcRect t="9836" b="9836"/>
          <a:stretch/>
        </p:blipFill>
        <p:spPr>
          <a:xfrm>
            <a:off x="7475113" y="298450"/>
            <a:ext cx="6861600" cy="3671888"/>
          </a:xfrm>
          <a:prstGeom prst="rect">
            <a:avLst/>
          </a:prstGeom>
        </p:spPr>
      </p:pic>
    </p:spTree>
    <p:extLst>
      <p:ext uri="{BB962C8B-B14F-4D97-AF65-F5344CB8AC3E}">
        <p14:creationId xmlns:p14="http://schemas.microsoft.com/office/powerpoint/2010/main" val="3566258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If focused on social development strategies, design is capable of </a:t>
            </a:r>
            <a:r>
              <a:rPr lang="en-US" sz="1800" b="0" dirty="0" err="1"/>
              <a:t>valorising</a:t>
            </a:r>
            <a:r>
              <a:rPr lang="en-US" sz="1800" b="0" dirty="0"/>
              <a:t> human and natural resources, driving sustainable innovation, and promoting the empowerment of local communities and social evolution through the activation of micro and macro economies: social design is acquiring an increasingly significant role in the projects of companies and public administrations. The MA in Social Design (Second Level Academic Degree in Design) enables students to understand and to explore new scenarios for practicing design in today’s and tomorrow’s world.</a:t>
            </a:r>
          </a:p>
        </p:txBody>
      </p:sp>
      <p:pic>
        <p:nvPicPr>
          <p:cNvPr id="12" name="Segnaposto immagine 9"/>
          <p:cNvPicPr>
            <a:picLocks/>
          </p:cNvPicPr>
          <p:nvPr/>
        </p:nvPicPr>
        <p:blipFill>
          <a:blip r:embed="rId2">
            <a:extLst>
              <a:ext uri="{28A0092B-C50C-407E-A947-70E740481C1C}">
                <a14:useLocalDpi xmlns:a14="http://schemas.microsoft.com/office/drawing/2010/main" val="0"/>
              </a:ext>
            </a:extLst>
          </a:blip>
          <a:srcRect t="7204" b="7204"/>
          <a:stretch/>
        </p:blipFill>
        <p:spPr>
          <a:xfrm>
            <a:off x="7475113" y="4259263"/>
            <a:ext cx="6861600"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pic>
        <p:nvPicPr>
          <p:cNvPr id="13" name="Segnaposto immagine 4"/>
          <p:cNvPicPr>
            <a:picLocks/>
          </p:cNvPicPr>
          <p:nvPr/>
        </p:nvPicPr>
        <p:blipFill rotWithShape="1">
          <a:blip r:embed="rId3" cstate="print">
            <a:extLst>
              <a:ext uri="{28A0092B-C50C-407E-A947-70E740481C1C}">
                <a14:useLocalDpi xmlns:a14="http://schemas.microsoft.com/office/drawing/2010/main" val="0"/>
              </a:ext>
            </a:extLst>
          </a:blip>
          <a:srcRect l="6477" t="16324" r="4404" b="19924"/>
          <a:stretch/>
        </p:blipFill>
        <p:spPr>
          <a:xfrm>
            <a:off x="7475113" y="298450"/>
            <a:ext cx="6861600" cy="3671888"/>
          </a:xfrm>
          <a:prstGeom prst="rect">
            <a:avLst/>
          </a:prstGeom>
        </p:spPr>
      </p:pic>
      <p:sp>
        <p:nvSpPr>
          <p:cNvPr id="15"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SOCIAL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Tree>
    <p:extLst>
      <p:ext uri="{BB962C8B-B14F-4D97-AF65-F5344CB8AC3E}">
        <p14:creationId xmlns:p14="http://schemas.microsoft.com/office/powerpoint/2010/main" val="4068657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Master of Arts in Fashion and Costume Design (Second Level Academic Degree in Fashion and Textile Design) gives the students the necessary skills to handle experimental design, laboratory, and cultural projects that are linked to fashion and costume design. The course aims at investigating, over the two years, the topic of narration and </a:t>
            </a:r>
            <a:r>
              <a:rPr lang="en-US" sz="1800" b="0" i="1" dirty="0"/>
              <a:t>mise-</a:t>
            </a:r>
            <a:r>
              <a:rPr lang="en-US" sz="1800" b="0" i="1" dirty="0" err="1"/>
              <a:t>en</a:t>
            </a:r>
            <a:r>
              <a:rPr lang="en-US" sz="1800" b="0" i="1" dirty="0"/>
              <a:t>-</a:t>
            </a:r>
            <a:r>
              <a:rPr lang="en-US" sz="1800" b="0" i="1" dirty="0" err="1"/>
              <a:t>scène</a:t>
            </a:r>
            <a:r>
              <a:rPr lang="en-US" sz="1800" b="0" dirty="0"/>
              <a:t> of garments created for specific events and bodies, covering the topic of archives and collections as heritage and starting points for designing.</a:t>
            </a:r>
          </a:p>
        </p:txBody>
      </p:sp>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FASHION AND </a:t>
            </a:r>
          </a:p>
          <a:p>
            <a:pPr>
              <a:tabLst>
                <a:tab pos="2962275" algn="l"/>
              </a:tabLst>
            </a:pPr>
            <a:r>
              <a:rPr lang="en-US" sz="3600" dirty="0"/>
              <a:t>COSTUME DESIGN</a:t>
            </a:r>
            <a:br>
              <a:rPr lang="en-US" sz="3600" dirty="0"/>
            </a:br>
            <a:endParaRPr lang="en-US" sz="1600" b="0" dirty="0"/>
          </a:p>
          <a:p>
            <a:pPr>
              <a:tabLst>
                <a:tab pos="2962275" algn="l"/>
              </a:tabLst>
            </a:pPr>
            <a:r>
              <a:rPr lang="en-US" sz="1600" b="0" dirty="0"/>
              <a:t>Campus</a:t>
            </a:r>
            <a:endParaRPr lang="en-US" sz="1600" dirty="0"/>
          </a:p>
          <a:p>
            <a:pPr>
              <a:tabLst>
                <a:tab pos="2962275" algn="l"/>
              </a:tabLst>
            </a:pPr>
            <a:r>
              <a:rPr lang="en-US" sz="1600" dirty="0"/>
              <a:t>Rome</a:t>
            </a:r>
          </a:p>
        </p:txBody>
      </p:sp>
      <p:pic>
        <p:nvPicPr>
          <p:cNvPr id="2" name="Segnaposto immagine 2">
            <a:extLst>
              <a:ext uri="{FF2B5EF4-FFF2-40B4-BE49-F238E27FC236}">
                <a16:creationId xmlns:a16="http://schemas.microsoft.com/office/drawing/2014/main" id="{BB34CCE6-29F3-199A-CC64-08DFB98F1D74}"/>
              </a:ext>
            </a:extLst>
          </p:cNvPr>
          <p:cNvPicPr preferRelativeResize="0">
            <a:picLocks/>
          </p:cNvPicPr>
          <p:nvPr/>
        </p:nvPicPr>
        <p:blipFill>
          <a:blip r:embed="rId2" cstate="print">
            <a:extLst>
              <a:ext uri="{28A0092B-C50C-407E-A947-70E740481C1C}">
                <a14:useLocalDpi xmlns:a14="http://schemas.microsoft.com/office/drawing/2010/main" val="0"/>
              </a:ext>
            </a:extLst>
          </a:blip>
          <a:srcRect l="5133" r="5133"/>
          <a:stretch/>
        </p:blipFill>
        <p:spPr>
          <a:xfrm>
            <a:off x="7475113" y="296821"/>
            <a:ext cx="6861600" cy="7634329"/>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3430091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Fashion Design (Second Level Academic Degree in Fashion and Textile Design) trains professional figures to manage creative processes in the field of fashion design, from research to prototyping. Its innovative and sustainable workshops as well as the cultural contents allow the students to understand those elements of the fashion language that relate to the creation of apparel collections. Our lecturers, all industry professionals, guide the students in the search for their own vision that will be expressed in a very personal portfolio.</a:t>
            </a:r>
          </a:p>
        </p:txBody>
      </p:sp>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FASHION DESIGN</a:t>
            </a:r>
            <a:br>
              <a:rPr lang="en-US" sz="3600" dirty="0"/>
            </a:br>
            <a:endParaRPr lang="en-US" sz="3600" dirty="0"/>
          </a:p>
          <a:p>
            <a:pPr>
              <a:lnSpc>
                <a:spcPct val="100000"/>
              </a:lnSpc>
              <a:spcBef>
                <a:spcPts val="1200"/>
              </a:spcBef>
            </a:pPr>
            <a:r>
              <a:rPr lang="en-US" sz="1600" b="0" dirty="0"/>
              <a:t>Campus</a:t>
            </a:r>
            <a:br>
              <a:rPr lang="en-US" sz="1600" dirty="0"/>
            </a:br>
            <a:r>
              <a:rPr lang="en-US" sz="1600" dirty="0"/>
              <a:t>Milan</a:t>
            </a:r>
          </a:p>
        </p:txBody>
      </p:sp>
      <p:pic>
        <p:nvPicPr>
          <p:cNvPr id="3" name="Segnaposto immagine 11">
            <a:extLst>
              <a:ext uri="{FF2B5EF4-FFF2-40B4-BE49-F238E27FC236}">
                <a16:creationId xmlns:a16="http://schemas.microsoft.com/office/drawing/2014/main" id="{E78AFB75-BFAF-6E06-38A6-72F88566A508}"/>
              </a:ext>
            </a:extLst>
          </p:cNvPr>
          <p:cNvPicPr>
            <a:picLocks/>
          </p:cNvPicPr>
          <p:nvPr/>
        </p:nvPicPr>
        <p:blipFill rotWithShape="1">
          <a:blip r:embed="rId2" cstate="print">
            <a:extLst>
              <a:ext uri="{28A0092B-C50C-407E-A947-70E740481C1C}">
                <a14:useLocalDpi xmlns:a14="http://schemas.microsoft.com/office/drawing/2010/main" val="0"/>
              </a:ext>
            </a:extLst>
          </a:blip>
          <a:srcRect l="5625" r="36535"/>
          <a:stretch/>
        </p:blipFill>
        <p:spPr>
          <a:xfrm>
            <a:off x="7555833" y="300789"/>
            <a:ext cx="6617368" cy="7628022"/>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660910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Textile Design (Second Level Academic Degree in Fashion and Textile Design) trains professional figures to manage creative processes in the fields of textile and knitwear design. Thanks to the collaboration with companies of the Italian system, the course offers innovative and sustainable workshops as well as cultural contents that provide thorough knowledge of the subject, and of its expressions in the fashion and art fields. Our lecturers, all industry professionals, guide the students in the search for their own vision that will be expressed in a very personal portfolio.</a:t>
            </a:r>
          </a:p>
        </p:txBody>
      </p:sp>
      <p:pic>
        <p:nvPicPr>
          <p:cNvPr id="5"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58" t="16291" r="929" b="10297"/>
          <a:stretch/>
        </p:blipFill>
        <p:spPr>
          <a:xfrm>
            <a:off x="7475113"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7"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TEXTILE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Tree>
    <p:extLst>
      <p:ext uri="{BB962C8B-B14F-4D97-AF65-F5344CB8AC3E}">
        <p14:creationId xmlns:p14="http://schemas.microsoft.com/office/powerpoint/2010/main" val="2608920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CREATIVE MEDIA PRODUCTION</a:t>
            </a:r>
            <a:endParaRPr lang="en-US" sz="40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Creative Media Production (Second Level Academic Degree in New Technologies for Arts) investigates the complexity of the physical and digital world, inquired and narrated through video cameras, microphones, databases, and sensors. It explores the creative possibilities offered by traditional and experimental audiovisual media and by new technologies. It’s grounded on solid theories and methods to develop an innovative artistic expressive representation of reality through linear and non-linear audiovisual productions, enhanced by the adoption of creative coding, human-computer interaction, x-reality, Artificial Intelligence and generative sound design.</a:t>
            </a:r>
          </a:p>
        </p:txBody>
      </p:sp>
      <p:pic>
        <p:nvPicPr>
          <p:cNvPr id="7" name="Segnaposto immagine 12"/>
          <p:cNvPicPr>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l="518" t="19026" r="1276" b="2242"/>
          <a:stretch/>
        </p:blipFill>
        <p:spPr>
          <a:xfrm>
            <a:off x="7473949" y="298450"/>
            <a:ext cx="6862764" cy="3671888"/>
          </a:xfrm>
        </p:spPr>
      </p:pic>
      <p:sp>
        <p:nvSpPr>
          <p:cNvPr id="3" name="Picture Placeholder 2">
            <a:extLst>
              <a:ext uri="{FF2B5EF4-FFF2-40B4-BE49-F238E27FC236}">
                <a16:creationId xmlns:a16="http://schemas.microsoft.com/office/drawing/2014/main" id="{249535F6-CF51-46A8-ACB5-1F509F43DA0A}"/>
              </a:ext>
            </a:extLst>
          </p:cNvPr>
          <p:cNvSpPr>
            <a:spLocks noGrp="1"/>
          </p:cNvSpPr>
          <p:nvPr>
            <p:ph type="pic" sz="quarter" idx="10"/>
          </p:nvPr>
        </p:nvSpPr>
        <p:spPr/>
        <p:txBody>
          <a:bodyPr/>
          <a:lstStyle/>
          <a:p>
            <a:endParaRPr lang="en-US"/>
          </a:p>
        </p:txBody>
      </p:sp>
      <p:pic>
        <p:nvPicPr>
          <p:cNvPr id="4" name="Segnaposto immagine 11">
            <a:extLst>
              <a:ext uri="{FF2B5EF4-FFF2-40B4-BE49-F238E27FC236}">
                <a16:creationId xmlns:a16="http://schemas.microsoft.com/office/drawing/2014/main" id="{07F4D5D3-93C9-3B04-7651-43396B488C56}"/>
              </a:ext>
            </a:extLst>
          </p:cNvPr>
          <p:cNvPicPr>
            <a:picLocks/>
          </p:cNvPicPr>
          <p:nvPr/>
        </p:nvPicPr>
        <p:blipFill rotWithShape="1">
          <a:blip r:embed="rId3" cstate="print">
            <a:extLst>
              <a:ext uri="{28A0092B-C50C-407E-A947-70E740481C1C}">
                <a14:useLocalDpi xmlns:a14="http://schemas.microsoft.com/office/drawing/2010/main" val="0"/>
              </a:ext>
            </a:extLst>
          </a:blip>
          <a:srcRect l="15570" t="-2" b="32222"/>
          <a:stretch/>
        </p:blipFill>
        <p:spPr>
          <a:xfrm>
            <a:off x="7473951" y="4259150"/>
            <a:ext cx="6862762"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1047533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DIGITAL AND LIVE PERFORMANCE</a:t>
            </a:r>
            <a:endParaRPr lang="en-US" sz="40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MA in Digital and Live Performance (Second Level Academic Degree in New Technologies for Art) is a highly </a:t>
            </a:r>
            <a:r>
              <a:rPr lang="en-US" sz="1800" b="0" dirty="0" err="1"/>
              <a:t>specialised</a:t>
            </a:r>
            <a:r>
              <a:rPr lang="en-US" sz="1800" b="0" dirty="0"/>
              <a:t> interdisciplinary course focusing on different areas, including contemporary dramaturgy, body and movement, new technologies, interaction and sound design. The two-year MA is unique in Italy and aims to establish a set of methods to research innovative languages, ideate and design multidisciplinary artistic performances, training professionals able to dialogue and interact with international productions.</a:t>
            </a:r>
          </a:p>
        </p:txBody>
      </p:sp>
      <p:pic>
        <p:nvPicPr>
          <p:cNvPr id="6" name="Segnaposto immagine 2">
            <a:extLst>
              <a:ext uri="{FF2B5EF4-FFF2-40B4-BE49-F238E27FC236}">
                <a16:creationId xmlns:a16="http://schemas.microsoft.com/office/drawing/2014/main" id="{08EC0839-7552-FF20-2222-600D3C5FC747}"/>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29721" t="9133" r="19670" b="6617"/>
          <a:stretch/>
        </p:blipFill>
        <p:spPr>
          <a:xfrm>
            <a:off x="7475113" y="315971"/>
            <a:ext cx="6861600" cy="7615179"/>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2928003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Master of Arts in</a:t>
            </a:r>
            <a:br>
              <a:rPr lang="en-US" sz="1600" dirty="0"/>
            </a:br>
            <a:r>
              <a:rPr lang="en-US" sz="3600" dirty="0"/>
              <a:t>VISUAL ARTS AND CURATORIAL STUDIES</a:t>
            </a:r>
            <a:endParaRPr lang="en-US" sz="4000" baseline="30000" dirty="0"/>
          </a:p>
          <a:p>
            <a:pPr lvl="0">
              <a:lnSpc>
                <a:spcPct val="100000"/>
              </a:lnSpc>
              <a:spcBef>
                <a:spcPts val="1200"/>
              </a:spcBef>
            </a:pPr>
            <a:r>
              <a:rPr lang="en-US" sz="1600" b="0" dirty="0"/>
              <a:t>Campus</a:t>
            </a:r>
            <a:br>
              <a:rPr lang="en-US" sz="1600" dirty="0"/>
            </a:br>
            <a:r>
              <a:rPr lang="en-US" sz="1600" dirty="0"/>
              <a:t>Milan – Rome</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Established in 2006, the MA combines solid training in artistic production with highly </a:t>
            </a:r>
            <a:r>
              <a:rPr lang="en-US" sz="1800" b="0" dirty="0" err="1"/>
              <a:t>specialised</a:t>
            </a:r>
            <a:r>
              <a:rPr lang="en-US" sz="1800" b="0" dirty="0"/>
              <a:t> curatorial practice. Lead by globally </a:t>
            </a:r>
            <a:r>
              <a:rPr lang="en-US" sz="1800" b="0" dirty="0" err="1"/>
              <a:t>recognised</a:t>
            </a:r>
            <a:r>
              <a:rPr lang="en-US" sz="1800" b="0" dirty="0"/>
              <a:t> artists, curators, critics and intellectuals, the </a:t>
            </a:r>
            <a:r>
              <a:rPr lang="en-US" sz="1800" b="0" dirty="0" err="1"/>
              <a:t>programme</a:t>
            </a:r>
            <a:r>
              <a:rPr lang="en-US" sz="1800" b="0" dirty="0"/>
              <a:t> explores the relationship between art, visual culture, aesthetics and social dynamics, focusing on the main research and theoretical methodologies of contemporary art. Given the solid positioning of the NABA Visual Arts Department within the contemporary art system, students will tackle interdisciplinary activities, and new training and operating models in contemporary art.</a:t>
            </a:r>
          </a:p>
        </p:txBody>
      </p:sp>
      <p:pic>
        <p:nvPicPr>
          <p:cNvPr id="6" name="Segnaposto immagine 3"/>
          <p:cNvPicPr>
            <a:picLocks noGrp="1"/>
          </p:cNvPicPr>
          <p:nvPr>
            <p:ph type="pic" sz="quarter" idx="11"/>
          </p:nvPr>
        </p:nvPicPr>
        <p:blipFill>
          <a:blip r:embed="rId2" cstate="print">
            <a:extLst>
              <a:ext uri="{28A0092B-C50C-407E-A947-70E740481C1C}">
                <a14:useLocalDpi xmlns:a14="http://schemas.microsoft.com/office/drawing/2010/main" val="0"/>
              </a:ext>
            </a:extLst>
          </a:blip>
          <a:srcRect t="9751" b="9751"/>
          <a:stretch>
            <a:fillRect/>
          </a:stretch>
        </p:blipFill>
        <p:spPr>
          <a:xfrm>
            <a:off x="7473950" y="298450"/>
            <a:ext cx="6861600" cy="3671888"/>
          </a:xfrm>
        </p:spPr>
      </p:pic>
      <p:pic>
        <p:nvPicPr>
          <p:cNvPr id="3" name="Segnaposto immagine 10">
            <a:extLst>
              <a:ext uri="{FF2B5EF4-FFF2-40B4-BE49-F238E27FC236}">
                <a16:creationId xmlns:a16="http://schemas.microsoft.com/office/drawing/2014/main" id="{C8241BBB-0392-53C1-35D4-5FF5FBDC1957}"/>
              </a:ext>
            </a:extLst>
          </p:cNvPr>
          <p:cNvPicPr>
            <a:picLocks/>
          </p:cNvPicPr>
          <p:nvPr/>
        </p:nvPicPr>
        <p:blipFill rotWithShape="1">
          <a:blip r:embed="rId3" cstate="print">
            <a:extLst>
              <a:ext uri="{28A0092B-C50C-407E-A947-70E740481C1C}">
                <a14:useLocalDpi xmlns:a14="http://schemas.microsoft.com/office/drawing/2010/main" val="0"/>
              </a:ext>
            </a:extLst>
          </a:blip>
          <a:srcRect t="5475" b="14265"/>
          <a:stretch/>
        </p:blipFill>
        <p:spPr>
          <a:xfrm>
            <a:off x="7473950" y="4259150"/>
            <a:ext cx="6862763"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Tree>
    <p:extLst>
      <p:ext uri="{BB962C8B-B14F-4D97-AF65-F5344CB8AC3E}">
        <p14:creationId xmlns:p14="http://schemas.microsoft.com/office/powerpoint/2010/main" val="2357697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ACADEMIC MASTERS</a:t>
            </a:r>
          </a:p>
        </p:txBody>
      </p:sp>
    </p:spTree>
    <p:extLst>
      <p:ext uri="{BB962C8B-B14F-4D97-AF65-F5344CB8AC3E}">
        <p14:creationId xmlns:p14="http://schemas.microsoft.com/office/powerpoint/2010/main" val="316595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chor="b" anchorCtr="0"/>
          <a:lstStyle/>
          <a:p>
            <a:r>
              <a:rPr lang="it-IT" dirty="0"/>
              <a:t>MILAN</a:t>
            </a:r>
          </a:p>
        </p:txBody>
      </p:sp>
      <p:sp>
        <p:nvSpPr>
          <p:cNvPr id="5" name="Segnaposto testo 4"/>
          <p:cNvSpPr>
            <a:spLocks noGrp="1"/>
          </p:cNvSpPr>
          <p:nvPr>
            <p:ph type="body" sz="quarter" idx="15"/>
          </p:nvPr>
        </p:nvSpPr>
        <p:spPr/>
        <p:txBody>
          <a:bodyPr/>
          <a:lstStyle/>
          <a:p>
            <a:r>
              <a:rPr lang="en-US" kern="700" dirty="0"/>
              <a:t>The international capital </a:t>
            </a:r>
            <a:br>
              <a:rPr lang="en-US" kern="700" dirty="0"/>
            </a:br>
            <a:r>
              <a:rPr lang="en-US" kern="700" dirty="0"/>
              <a:t>of Art, Fashion and Design</a:t>
            </a:r>
          </a:p>
        </p:txBody>
      </p:sp>
      <p:pic>
        <p:nvPicPr>
          <p:cNvPr id="6" name="Immagine 5"/>
          <p:cNvPicPr>
            <a:picLocks/>
          </p:cNvPicPr>
          <p:nvPr/>
        </p:nvPicPr>
        <p:blipFill rotWithShape="1">
          <a:blip r:embed="rId2" cstate="print">
            <a:extLst>
              <a:ext uri="{28A0092B-C50C-407E-A947-70E740481C1C}">
                <a14:useLocalDpi xmlns:a14="http://schemas.microsoft.com/office/drawing/2010/main" val="0"/>
              </a:ext>
            </a:extLst>
          </a:blip>
          <a:srcRect l="16100" r="6" b="16093"/>
          <a:stretch/>
        </p:blipFill>
        <p:spPr>
          <a:xfrm>
            <a:off x="7473950" y="298450"/>
            <a:ext cx="6861600" cy="3672000"/>
          </a:xfrm>
          <a:prstGeom prst="rect">
            <a:avLst/>
          </a:prstGeom>
        </p:spPr>
      </p:pic>
      <p:pic>
        <p:nvPicPr>
          <p:cNvPr id="7" name="Segnaposto immagine 7"/>
          <p:cNvPicPr>
            <a:picLocks noGrp="1"/>
          </p:cNvPicPr>
          <p:nvPr>
            <p:ph type="pic" sz="quarter" idx="10"/>
          </p:nvPr>
        </p:nvPicPr>
        <p:blipFill rotWithShape="1">
          <a:blip r:embed="rId3">
            <a:extLst>
              <a:ext uri="{28A0092B-C50C-407E-A947-70E740481C1C}">
                <a14:useLocalDpi xmlns:a14="http://schemas.microsoft.com/office/drawing/2010/main" val="0"/>
              </a:ext>
            </a:extLst>
          </a:blip>
          <a:srcRect t="25" b="25"/>
          <a:stretch/>
        </p:blipFill>
        <p:spPr>
          <a:xfrm>
            <a:off x="7475113" y="4259263"/>
            <a:ext cx="6861600" cy="3671887"/>
          </a:xfrm>
        </p:spPr>
      </p:pic>
    </p:spTree>
    <p:extLst>
      <p:ext uri="{BB962C8B-B14F-4D97-AF65-F5344CB8AC3E}">
        <p14:creationId xmlns:p14="http://schemas.microsoft.com/office/powerpoint/2010/main" val="672166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CREATIVE ADVERTISING</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799669"/>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provides students the chance to develop their talents in copywriting, storytelling and art direction, enabling them to ideate campaigns across various types of media. The </a:t>
            </a:r>
            <a:r>
              <a:rPr lang="en-US" sz="1800" b="0" dirty="0" err="1"/>
              <a:t>programme</a:t>
            </a:r>
            <a:r>
              <a:rPr lang="en-US" sz="1800" b="0" dirty="0"/>
              <a:t> alternates the teaching of the basics of creative advertising - from terminology to project logics - to a “learning by doing” didactic approach: students, in fact, will attend intensive workshops with leading companies and sector professionals and will be encouraged to participate in prestigious international creative competitions.</a:t>
            </a:r>
          </a:p>
        </p:txBody>
      </p:sp>
      <p:pic>
        <p:nvPicPr>
          <p:cNvPr id="11" name="Segnaposto immagine 11"/>
          <p:cNvPicPr preferRelativeResize="0">
            <a:picLocks noGrp="1"/>
          </p:cNvPicPr>
          <p:nvPr>
            <p:ph type="pic" sz="quarter" idx="11"/>
          </p:nvPr>
        </p:nvPicPr>
        <p:blipFill rotWithShape="1">
          <a:blip r:embed="rId2" cstate="print">
            <a:extLst>
              <a:ext uri="{28A0092B-C50C-407E-A947-70E740481C1C}">
                <a14:useLocalDpi xmlns:a14="http://schemas.microsoft.com/office/drawing/2010/main" val="0"/>
              </a:ext>
            </a:extLst>
          </a:blip>
          <a:srcRect t="890" r="6615" b="7506"/>
          <a:stretch/>
        </p:blipFill>
        <p:spPr>
          <a:xfrm>
            <a:off x="7473950" y="298450"/>
            <a:ext cx="6862762" cy="3671888"/>
          </a:xfrm>
        </p:spPr>
      </p:pic>
      <p:pic>
        <p:nvPicPr>
          <p:cNvPr id="12" name="Segnaposto immagine 2"/>
          <p:cNvPicPr preferRelativeResize="0">
            <a:picLocks/>
          </p:cNvPicPr>
          <p:nvPr/>
        </p:nvPicPr>
        <p:blipFill rotWithShape="1">
          <a:blip r:embed="rId3" cstate="print">
            <a:extLst>
              <a:ext uri="{28A0092B-C50C-407E-A947-70E740481C1C}">
                <a14:useLocalDpi xmlns:a14="http://schemas.microsoft.com/office/drawing/2010/main" val="0"/>
              </a:ext>
            </a:extLst>
          </a:blip>
          <a:srcRect l="63143" t="70380" r="3097" b="2474"/>
          <a:stretch/>
        </p:blipFill>
        <p:spPr>
          <a:xfrm>
            <a:off x="7473950" y="4259263"/>
            <a:ext cx="6862763" cy="367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p:spPr>
      </p:pic>
      <p:sp>
        <p:nvSpPr>
          <p:cNvPr id="4" name="Rectangle 3">
            <a:extLst>
              <a:ext uri="{FF2B5EF4-FFF2-40B4-BE49-F238E27FC236}">
                <a16:creationId xmlns:a16="http://schemas.microsoft.com/office/drawing/2014/main" id="{F6F962C3-69A7-36DB-D44D-8EB434A7DA6E}"/>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
        <p:nvSpPr>
          <p:cNvPr id="5" name="TextBox 4">
            <a:extLst>
              <a:ext uri="{FF2B5EF4-FFF2-40B4-BE49-F238E27FC236}">
                <a16:creationId xmlns:a16="http://schemas.microsoft.com/office/drawing/2014/main" id="{2513EC8F-18DF-9227-72B3-3BF4EBE68AD2}"/>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9EC4E856-42E3-7BDF-32CC-6A4ED89525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768" y="6698809"/>
            <a:ext cx="349443" cy="349443"/>
          </a:xfrm>
          <a:prstGeom prst="rect">
            <a:avLst/>
          </a:prstGeom>
        </p:spPr>
      </p:pic>
    </p:spTree>
    <p:extLst>
      <p:ext uri="{BB962C8B-B14F-4D97-AF65-F5344CB8AC3E}">
        <p14:creationId xmlns:p14="http://schemas.microsoft.com/office/powerpoint/2010/main" val="3279520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995F-7ABF-1879-7AD7-21030B5383F2}"/>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7C10B63D-D68C-F06A-5F9A-D3051162779C}"/>
              </a:ext>
            </a:extLst>
          </p:cNvPr>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LUXURY BRAND MANAGEMENT</a:t>
            </a:r>
            <a:r>
              <a:rPr lang="it-IT" sz="3600" baseline="30000" dirty="0"/>
              <a:t>NEW!</a:t>
            </a: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a:extLst>
              <a:ext uri="{FF2B5EF4-FFF2-40B4-BE49-F238E27FC236}">
                <a16:creationId xmlns:a16="http://schemas.microsoft.com/office/drawing/2014/main" id="{4E81FDE9-06D1-DE32-FEE0-7BB5FA63249A}"/>
              </a:ext>
            </a:extLst>
          </p:cNvPr>
          <p:cNvSpPr txBox="1">
            <a:spLocks/>
          </p:cNvSpPr>
          <p:nvPr/>
        </p:nvSpPr>
        <p:spPr>
          <a:xfrm>
            <a:off x="582612" y="3451199"/>
            <a:ext cx="6359167"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kern="900" dirty="0"/>
              <a:t>The Academic Master is an immersive didactic experience, equipping students with the tools to design innovative strategies that enhance the identity of luxury brands, exploring the dynamics of the target market, both in services and </a:t>
            </a:r>
            <a:r>
              <a:rPr lang="en-US" sz="1800" b="0" kern="900" dirty="0" err="1"/>
              <a:t>highend</a:t>
            </a:r>
            <a:r>
              <a:rPr lang="en-US" sz="1800" b="0" kern="900" dirty="0"/>
              <a:t> products, focusing on sustainability, digital innovation, and evolving consumption experiences. Combining theoretical lectures on branding and strategic management with workshops with leading industry companies, students will develop communication strategies based on new aesthetic and artistic languages, and the emotional aspects of the consumer experience, serving as the foundation of cross-media campaigns and international retail strategies</a:t>
            </a:r>
            <a:r>
              <a:rPr lang="en-US" sz="1800" b="0" dirty="0"/>
              <a:t>.</a:t>
            </a:r>
          </a:p>
        </p:txBody>
      </p:sp>
      <p:sp>
        <p:nvSpPr>
          <p:cNvPr id="4" name="Rectangle 3">
            <a:extLst>
              <a:ext uri="{FF2B5EF4-FFF2-40B4-BE49-F238E27FC236}">
                <a16:creationId xmlns:a16="http://schemas.microsoft.com/office/drawing/2014/main" id="{85E3693F-C1FB-6BA7-F228-46F7417FDC06}"/>
              </a:ext>
            </a:extLst>
          </p:cNvPr>
          <p:cNvSpPr/>
          <p:nvPr/>
        </p:nvSpPr>
        <p:spPr>
          <a:xfrm>
            <a:off x="1045437" y="6886145"/>
            <a:ext cx="1615260"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FAST TRACK option</a:t>
            </a:r>
          </a:p>
        </p:txBody>
      </p:sp>
      <p:sp>
        <p:nvSpPr>
          <p:cNvPr id="5" name="TextBox 4">
            <a:extLst>
              <a:ext uri="{FF2B5EF4-FFF2-40B4-BE49-F238E27FC236}">
                <a16:creationId xmlns:a16="http://schemas.microsoft.com/office/drawing/2014/main" id="{3CCD2891-FB31-6C4B-B756-C54DE83803D1}"/>
              </a:ext>
            </a:extLst>
          </p:cNvPr>
          <p:cNvSpPr txBox="1"/>
          <p:nvPr/>
        </p:nvSpPr>
        <p:spPr>
          <a:xfrm>
            <a:off x="526239" y="7185192"/>
            <a:ext cx="6415539"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NABA offers the possibility to transition from the Academic Master to the Master of Arts in Visual Design and Integrated Marketing Communication upon completion of the Academic Master and achieving a minimum number of credits.</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07FB9DF5-95D7-FE78-7B5E-5A3F19F2BF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613" y="6835749"/>
            <a:ext cx="349443" cy="349443"/>
          </a:xfrm>
          <a:prstGeom prst="rect">
            <a:avLst/>
          </a:prstGeom>
        </p:spPr>
      </p:pic>
      <p:pic>
        <p:nvPicPr>
          <p:cNvPr id="7" name="Segnaposto immagine 3">
            <a:extLst>
              <a:ext uri="{FF2B5EF4-FFF2-40B4-BE49-F238E27FC236}">
                <a16:creationId xmlns:a16="http://schemas.microsoft.com/office/drawing/2014/main" id="{976FA7F1-9813-77B0-E3B5-B921BBFBB3EC}"/>
              </a:ext>
            </a:extLst>
          </p:cNvPr>
          <p:cNvPicPr>
            <a:picLocks noGrp="1"/>
          </p:cNvPicPr>
          <p:nvPr>
            <p:ph type="pic" sz="quarter" idx="10"/>
          </p:nvPr>
        </p:nvPicPr>
        <p:blipFill>
          <a:blip r:embed="rId4">
            <a:extLst>
              <a:ext uri="{28A0092B-C50C-407E-A947-70E740481C1C}">
                <a14:useLocalDpi xmlns:a14="http://schemas.microsoft.com/office/drawing/2010/main" val="0"/>
              </a:ext>
            </a:extLst>
          </a:blip>
          <a:srcRect l="24804" r="24804"/>
          <a:stretch/>
        </p:blipFill>
        <p:spPr>
          <a:xfrm>
            <a:off x="7473950" y="298450"/>
            <a:ext cx="6861600" cy="7632000"/>
          </a:xfrm>
          <a:solidFill>
            <a:schemeClr val="tx1"/>
          </a:solidFill>
        </p:spPr>
      </p:pic>
    </p:spTree>
    <p:extLst>
      <p:ext uri="{BB962C8B-B14F-4D97-AF65-F5344CB8AC3E}">
        <p14:creationId xmlns:p14="http://schemas.microsoft.com/office/powerpoint/2010/main" val="1738197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SUSTAINABLE INNOVATION COMMUNICATION </a:t>
            </a:r>
          </a:p>
          <a:p>
            <a:pPr lvl="0">
              <a:lnSpc>
                <a:spcPct val="100000"/>
              </a:lnSpc>
              <a:spcBef>
                <a:spcPts val="1200"/>
              </a:spcBef>
            </a:pPr>
            <a:r>
              <a:rPr lang="en-US" sz="1600" b="0" dirty="0"/>
              <a:t>Campus</a:t>
            </a:r>
            <a:br>
              <a:rPr lang="en-US" sz="1600" dirty="0"/>
            </a:br>
            <a:r>
              <a:rPr lang="en-US" sz="1600" dirty="0"/>
              <a:t>Milan </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explores theories, methods and design approaches to contemporary communication through an intensive </a:t>
            </a:r>
            <a:r>
              <a:rPr lang="en-US" sz="1800" b="0" dirty="0" err="1"/>
              <a:t>programme</a:t>
            </a:r>
            <a:r>
              <a:rPr lang="en-US" sz="1800" b="0" dirty="0"/>
              <a:t> and helps students to develop cross-disciplinary analysis, cultural coding and language skills pertinent to the sustainable innovation of institutions, public and private companies. It provides students with the competences to design and plan communication systems in which marketing, strategy and creativity are integrated with coherence and harmony in order to enhance the eco-systemic impact of cultural and technological innovation with focus on sustainability.</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1613" t="293" r="7914" b="-293"/>
          <a:stretch/>
        </p:blipFill>
        <p:spPr>
          <a:xfrm>
            <a:off x="7493620" y="300581"/>
            <a:ext cx="6791092" cy="7605128"/>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412082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61EA-BDA7-50C3-F270-09DF32FB78F5}"/>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397E2476-A264-6ADC-22AA-973618091B70}"/>
              </a:ext>
            </a:extLst>
          </p:cNvPr>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INTERIOR AND </a:t>
            </a:r>
            <a:br>
              <a:rPr lang="en-US" sz="3600" dirty="0"/>
            </a:br>
            <a:r>
              <a:rPr lang="en-US" sz="3600" dirty="0"/>
              <a:t>LIVING DESIGN</a:t>
            </a:r>
            <a:r>
              <a:rPr lang="it-IT" sz="3600" baseline="30000" dirty="0"/>
              <a:t>NEW!</a:t>
            </a: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a:extLst>
              <a:ext uri="{FF2B5EF4-FFF2-40B4-BE49-F238E27FC236}">
                <a16:creationId xmlns:a16="http://schemas.microsoft.com/office/drawing/2014/main" id="{466EA1C6-ABB3-8640-F573-27F653B331EC}"/>
              </a:ext>
            </a:extLst>
          </p:cNvPr>
          <p:cNvSpPr txBox="1">
            <a:spLocks/>
          </p:cNvSpPr>
          <p:nvPr/>
        </p:nvSpPr>
        <p:spPr>
          <a:xfrm>
            <a:off x="582613" y="3451199"/>
            <a:ext cx="6191608"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kern="900" dirty="0"/>
              <a:t>The Academic Master explores the world of interior and living design, equipping students with the skills needed to design spaces that meet the demands of an ever-evolving world. Students will learn design principles aimed at creating environments that combine functionality, aesthetics, and innovation, through theoretical learning focusing on sustainability, innovative materials, and digital design technologies, and an educational approach based on learning by doing, thanks to practical workshops and collaborations with leading industry companies.</a:t>
            </a:r>
          </a:p>
        </p:txBody>
      </p:sp>
      <p:sp>
        <p:nvSpPr>
          <p:cNvPr id="4" name="Rectangle 3">
            <a:extLst>
              <a:ext uri="{FF2B5EF4-FFF2-40B4-BE49-F238E27FC236}">
                <a16:creationId xmlns:a16="http://schemas.microsoft.com/office/drawing/2014/main" id="{3B93A6F3-9ED3-451B-49D5-2ED340EA15B4}"/>
              </a:ext>
            </a:extLst>
          </p:cNvPr>
          <p:cNvSpPr/>
          <p:nvPr/>
        </p:nvSpPr>
        <p:spPr>
          <a:xfrm>
            <a:off x="1045437" y="6696290"/>
            <a:ext cx="1615260"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FAST TRACK option</a:t>
            </a:r>
          </a:p>
        </p:txBody>
      </p:sp>
      <p:sp>
        <p:nvSpPr>
          <p:cNvPr id="5" name="TextBox 4">
            <a:extLst>
              <a:ext uri="{FF2B5EF4-FFF2-40B4-BE49-F238E27FC236}">
                <a16:creationId xmlns:a16="http://schemas.microsoft.com/office/drawing/2014/main" id="{55DEBD1C-0C8D-418B-5D6D-02401B3BD365}"/>
              </a:ext>
            </a:extLst>
          </p:cNvPr>
          <p:cNvSpPr txBox="1"/>
          <p:nvPr/>
        </p:nvSpPr>
        <p:spPr>
          <a:xfrm>
            <a:off x="526239" y="6995337"/>
            <a:ext cx="6415539"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NABA offers the possibility to transition from the Academic Master in Interior and Living Design to the Master of Arts in Interior Design upon completion of the Academic Master and achieving a minimum number of credits.</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E3AEF8DF-6399-7AC7-A04F-43E19107DA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613" y="6645894"/>
            <a:ext cx="349443" cy="349443"/>
          </a:xfrm>
          <a:prstGeom prst="rect">
            <a:avLst/>
          </a:prstGeom>
        </p:spPr>
      </p:pic>
      <p:pic>
        <p:nvPicPr>
          <p:cNvPr id="7" name="Segnaposto immagine 3">
            <a:extLst>
              <a:ext uri="{FF2B5EF4-FFF2-40B4-BE49-F238E27FC236}">
                <a16:creationId xmlns:a16="http://schemas.microsoft.com/office/drawing/2014/main" id="{7E5C2E17-10E8-3ECD-AE55-BEAA80216501}"/>
              </a:ext>
            </a:extLst>
          </p:cNvPr>
          <p:cNvPicPr>
            <a:picLocks noGrp="1"/>
          </p:cNvPicPr>
          <p:nvPr>
            <p:ph type="pic" sz="quarter" idx="10"/>
          </p:nvPr>
        </p:nvPicPr>
        <p:blipFill rotWithShape="1">
          <a:blip r:embed="rId4">
            <a:extLst>
              <a:ext uri="{28A0092B-C50C-407E-A947-70E740481C1C}">
                <a14:useLocalDpi xmlns:a14="http://schemas.microsoft.com/office/drawing/2010/main" val="0"/>
              </a:ext>
            </a:extLst>
          </a:blip>
          <a:srcRect l="24865" t="-5" r="30182" b="5"/>
          <a:stretch/>
        </p:blipFill>
        <p:spPr>
          <a:xfrm>
            <a:off x="7473950" y="298450"/>
            <a:ext cx="6861600" cy="7632000"/>
          </a:xfrm>
          <a:solidFill>
            <a:schemeClr val="tx1"/>
          </a:solidFill>
        </p:spPr>
      </p:pic>
    </p:spTree>
    <p:extLst>
      <p:ext uri="{BB962C8B-B14F-4D97-AF65-F5344CB8AC3E}">
        <p14:creationId xmlns:p14="http://schemas.microsoft.com/office/powerpoint/2010/main" val="4242192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ITALIAN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experiential journey to research and analysis of the features of the Italian Design. An intensive </a:t>
            </a:r>
            <a:r>
              <a:rPr lang="en-US" sz="1800" b="0" dirty="0" err="1"/>
              <a:t>programme</a:t>
            </a:r>
            <a:r>
              <a:rPr lang="en-US" sz="1800" b="0" dirty="0"/>
              <a:t> which combines theory, knowledge and method, workshops and meetings with the main players in this field to explore the most advanced edges of the Italian approach to projects. The course trains professionals able to pick up on and lead trends at an international level, contributing to both innovation in industrial production, and development of new aesthetic visions and cultural values.</a:t>
            </a:r>
            <a:endParaRPr lang="it-IT" sz="1800" b="0" dirty="0"/>
          </a:p>
        </p:txBody>
      </p:sp>
      <p:pic>
        <p:nvPicPr>
          <p:cNvPr id="8"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0808" r="4975"/>
          <a:stretch/>
        </p:blipFill>
        <p:spPr>
          <a:xfrm>
            <a:off x="7334803" y="294391"/>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349287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NEW URBAN DESIGN</a:t>
            </a:r>
            <a:br>
              <a:rPr lang="en-US" sz="3600" dirty="0"/>
            </a:br>
            <a:endParaRPr lang="en-US" sz="36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gives a new perspective on the role of urban designers, and allows the students to enhance their experience in reading into, interpreting and designing cities to face the new complexity of urban contexts, and complement it with practical actions also establishing relationships with local and international partners. Through the research of new ways to understand the city, this course develops the specific necessary skills to carry out new urban design projects, with specific attention to service design.</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27526" r="27526"/>
          <a:stretch/>
        </p:blipFill>
        <p:spPr>
          <a:xfrm>
            <a:off x="7473950"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757270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FASHION DIGITAL MARKETING</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732645"/>
            <a:ext cx="6264000" cy="2983803"/>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intensive study path that analyses the developments of the contemporary fashion system in terms of marketing, communication and culture, with the aim of preparing professionals in the digital marketing field, capable of creating specific contents and strategies for fashion and lifestyle brands. With the study of digital technologies, tools and media within theoretical and project-based courses, where lectures are complemented by seminars and thematic workshops, the students can develop a self-sufficient, innovative and critical approach.</a:t>
            </a:r>
          </a:p>
        </p:txBody>
      </p:sp>
      <p:pic>
        <p:nvPicPr>
          <p:cNvPr id="8" name="Segnaposto immagine 11"/>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l="27526" r="27526"/>
          <a:stretch/>
        </p:blipFill>
        <p:spPr>
          <a:xfrm>
            <a:off x="7473950"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5" name="TextBox 4">
            <a:extLst>
              <a:ext uri="{FF2B5EF4-FFF2-40B4-BE49-F238E27FC236}">
                <a16:creationId xmlns:a16="http://schemas.microsoft.com/office/drawing/2014/main" id="{83919729-6517-787E-7147-1DC3EA3D6FAC}"/>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6" name="Graphic 5" descr="Arrow Right with solid fill">
            <a:extLst>
              <a:ext uri="{FF2B5EF4-FFF2-40B4-BE49-F238E27FC236}">
                <a16:creationId xmlns:a16="http://schemas.microsoft.com/office/drawing/2014/main" id="{4CAA4C58-C237-4EA8-52F4-8CF0CF47BF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768" y="6698809"/>
            <a:ext cx="349443" cy="349443"/>
          </a:xfrm>
          <a:prstGeom prst="rect">
            <a:avLst/>
          </a:prstGeom>
        </p:spPr>
      </p:pic>
      <p:sp>
        <p:nvSpPr>
          <p:cNvPr id="3" name="Rectangle 3">
            <a:extLst>
              <a:ext uri="{FF2B5EF4-FFF2-40B4-BE49-F238E27FC236}">
                <a16:creationId xmlns:a16="http://schemas.microsoft.com/office/drawing/2014/main" id="{9E87508B-8DBE-67AF-61E4-B89E32E47594}"/>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Tree>
    <p:extLst>
      <p:ext uri="{BB962C8B-B14F-4D97-AF65-F5344CB8AC3E}">
        <p14:creationId xmlns:p14="http://schemas.microsoft.com/office/powerpoint/2010/main" val="2369647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SNEAKER DESIGN</a:t>
            </a:r>
            <a:r>
              <a:rPr lang="en-US" sz="3600" baseline="30000" dirty="0"/>
              <a:t>NEW!</a:t>
            </a:r>
          </a:p>
          <a:p>
            <a:pPr>
              <a:tabLst>
                <a:tab pos="2962275" algn="l"/>
              </a:tabLst>
            </a:pPr>
            <a:endParaRPr lang="en-US" sz="3600" b="0" dirty="0"/>
          </a:p>
          <a:p>
            <a:pPr>
              <a:tabLst>
                <a:tab pos="2962275" algn="l"/>
              </a:tabLst>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(First Level Academic Master Degree in Footwear Design) trains professionals in the field of shoe design, in particular streetwear, with an approach which pairs sound theoretical foundations, laboratory experience and collaborations with companies within the targeted industry. The students will acquire specific skills in designing and prototyping artisanal and industrial products, with special attention to innovation, market trends and sustainable production.</a:t>
            </a:r>
          </a:p>
          <a:p>
            <a:endParaRPr lang="en-US" sz="1800" b="0" dirty="0"/>
          </a:p>
          <a:p>
            <a:pPr marL="0" marR="0" lvl="0" indent="0" algn="l" defTabSz="1097280" rtl="0" eaLnBrk="1" fontAlgn="auto" latinLnBrk="0" hangingPunct="1">
              <a:lnSpc>
                <a:spcPct val="100000"/>
              </a:lnSpc>
              <a:spcBef>
                <a:spcPts val="0"/>
              </a:spcBef>
              <a:spcAft>
                <a:spcPts val="0"/>
              </a:spcAft>
              <a:buClrTx/>
              <a:buSzTx/>
              <a:buFontTx/>
              <a:buNone/>
              <a:tabLst/>
              <a:defRPr/>
            </a:pPr>
            <a:endParaRPr lang="it-IT" sz="1800" b="0" dirty="0"/>
          </a:p>
        </p:txBody>
      </p:sp>
      <p:pic>
        <p:nvPicPr>
          <p:cNvPr id="4" name="Segnaposto immagine 3">
            <a:extLst>
              <a:ext uri="{FF2B5EF4-FFF2-40B4-BE49-F238E27FC236}">
                <a16:creationId xmlns:a16="http://schemas.microsoft.com/office/drawing/2014/main" id="{EA9CC409-B4DA-7F46-1EDB-B59FF3706D91}"/>
              </a:ext>
            </a:extLst>
          </p:cNvPr>
          <p:cNvPicPr>
            <a:picLocks noGrp="1"/>
          </p:cNvPicPr>
          <p:nvPr>
            <p:ph type="pic" sz="quarter" idx="10"/>
          </p:nvPr>
        </p:nvPicPr>
        <p:blipFill rotWithShape="1">
          <a:blip r:embed="rId2" cstate="print">
            <a:extLst>
              <a:ext uri="{28A0092B-C50C-407E-A947-70E740481C1C}">
                <a14:useLocalDpi xmlns:a14="http://schemas.microsoft.com/office/drawing/2010/main" val="0"/>
              </a:ext>
            </a:extLst>
          </a:blip>
          <a:srcRect l="8262" t="2768" r="1369" b="22891"/>
          <a:stretch/>
        </p:blipFill>
        <p:spPr>
          <a:xfrm>
            <a:off x="7473950" y="298450"/>
            <a:ext cx="6861600" cy="7632000"/>
          </a:xfrm>
          <a:solidFill>
            <a:schemeClr val="tx1"/>
          </a:solidFill>
        </p:spPr>
      </p:pic>
    </p:spTree>
    <p:extLst>
      <p:ext uri="{BB962C8B-B14F-4D97-AF65-F5344CB8AC3E}">
        <p14:creationId xmlns:p14="http://schemas.microsoft.com/office/powerpoint/2010/main" val="3624581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SCREENWRITING </a:t>
            </a:r>
          </a:p>
          <a:p>
            <a:pPr>
              <a:tabLst>
                <a:tab pos="2962275" algn="l"/>
              </a:tabLst>
            </a:pPr>
            <a:r>
              <a:rPr lang="en-US" sz="3600" dirty="0"/>
              <a:t>FOR SERIES</a:t>
            </a:r>
            <a:br>
              <a:rPr lang="en-US" sz="3600" dirty="0"/>
            </a:br>
            <a:endParaRPr lang="en-US" sz="1600" b="0" dirty="0"/>
          </a:p>
          <a:p>
            <a:pPr>
              <a:tabLst>
                <a:tab pos="2962275" algn="l"/>
              </a:tabLst>
            </a:pPr>
            <a:r>
              <a:rPr lang="en-US" sz="1600" b="0" dirty="0"/>
              <a:t>Campus</a:t>
            </a:r>
            <a:endParaRPr lang="en-US" sz="1600" dirty="0"/>
          </a:p>
          <a:p>
            <a:pPr>
              <a:tabLst>
                <a:tab pos="2962275" algn="l"/>
              </a:tabLst>
            </a:pPr>
            <a:r>
              <a:rPr lang="en-US" sz="1600" dirty="0"/>
              <a:t>Rome</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This Master is an intensive </a:t>
            </a:r>
            <a:r>
              <a:rPr lang="en-US" sz="1800" b="0" dirty="0" err="1"/>
              <a:t>programme</a:t>
            </a:r>
            <a:r>
              <a:rPr lang="en-US" sz="1800" b="0" dirty="0"/>
              <a:t> that integrates theories, methods and hands on projects by developing cross-disciplinary skills of analysis and cultural coding of contemporary languages. It intends to train professionals figures in the field of audio-visual screenwriting who will be capable of intercepting compelling themes and narratives for the constantly evolving world of the development of serial projects of national and international relevance.</a:t>
            </a:r>
          </a:p>
        </p:txBody>
      </p:sp>
      <p:pic>
        <p:nvPicPr>
          <p:cNvPr id="5" name="Segnaposto immagine 11"/>
          <p:cNvPicPr>
            <a:picLocks noGrp="1"/>
          </p:cNvPicPr>
          <p:nvPr>
            <p:ph type="pic" sz="quarter" idx="4294967295"/>
          </p:nvPr>
        </p:nvPicPr>
        <p:blipFill>
          <a:blip r:embed="rId2" cstate="print">
            <a:extLst>
              <a:ext uri="{28A0092B-C50C-407E-A947-70E740481C1C}">
                <a14:useLocalDpi xmlns:a14="http://schemas.microsoft.com/office/drawing/2010/main" val="0"/>
              </a:ext>
            </a:extLst>
          </a:blip>
          <a:srcRect l="16887" r="16887"/>
          <a:stretch/>
        </p:blipFill>
        <p:spPr>
          <a:xfrm>
            <a:off x="7473950" y="312233"/>
            <a:ext cx="6861600" cy="7616284"/>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170922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ART AND ECOLOGY</a:t>
            </a:r>
          </a:p>
          <a:p>
            <a:pPr>
              <a:tabLst>
                <a:tab pos="2962275" algn="l"/>
              </a:tabLst>
            </a:pPr>
            <a:endParaRPr lang="en-US" sz="3600" b="0" dirty="0"/>
          </a:p>
          <a:p>
            <a:pPr>
              <a:tabLst>
                <a:tab pos="2962275" algn="l"/>
              </a:tabLst>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provides the students with a cross-disciplinary methodological approach and the needed tools to fulfil the most urgent issues related to landscape, environmental protection, biodiversity and sustainability, by connecting artistic creativity, design practice and scientific knowledge. Through theoretical seminars, experimental workshops and field research, the students explore the dynamics and stratifications that define an ecosystem (natural and social).</a:t>
            </a:r>
          </a:p>
        </p:txBody>
      </p:sp>
      <p:pic>
        <p:nvPicPr>
          <p:cNvPr id="6" name="Segnaposto immagine 11"/>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33309" t="38" r="6567" b="576"/>
          <a:stretch/>
        </p:blipFill>
        <p:spPr>
          <a:xfrm>
            <a:off x="7473950" y="299803"/>
            <a:ext cx="6861600" cy="7570033"/>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39935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3"/>
            <a:ext cx="5240705" cy="5581404"/>
          </a:xfrm>
        </p:spPr>
        <p:txBody>
          <a:bodyPr/>
          <a:lstStyle/>
          <a:p>
            <a:r>
              <a:rPr lang="it-IT" sz="5400" dirty="0"/>
              <a:t>CITY </a:t>
            </a:r>
            <a:br>
              <a:rPr lang="it-IT" sz="5400" dirty="0"/>
            </a:br>
            <a:r>
              <a:rPr lang="it-IT" sz="5400" dirty="0"/>
              <a:t>OF ARTS</a:t>
            </a:r>
            <a:br>
              <a:rPr lang="it-IT" dirty="0"/>
            </a:br>
            <a:br>
              <a:rPr lang="it-IT" sz="2400" dirty="0"/>
            </a:br>
            <a:r>
              <a:rPr lang="en-US" sz="2400" kern="700" dirty="0"/>
              <a:t>Prestigious international institutions and cultural initiatives, from tradition to innovation</a:t>
            </a:r>
          </a:p>
        </p:txBody>
      </p:sp>
      <p:pic>
        <p:nvPicPr>
          <p:cNvPr id="4" name="Segnaposto immagine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6" b="206"/>
          <a:stretch>
            <a:fillRect/>
          </a:stretch>
        </p:blipFill>
        <p:spPr/>
      </p:pic>
    </p:spTree>
    <p:extLst>
      <p:ext uri="{BB962C8B-B14F-4D97-AF65-F5344CB8AC3E}">
        <p14:creationId xmlns:p14="http://schemas.microsoft.com/office/powerpoint/2010/main" val="1407864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CONTEMPORARY </a:t>
            </a:r>
          </a:p>
          <a:p>
            <a:pPr>
              <a:tabLst>
                <a:tab pos="2962275" algn="l"/>
              </a:tabLst>
            </a:pPr>
            <a:r>
              <a:rPr lang="en-US" sz="3600" dirty="0"/>
              <a:t>ART MARKETS</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3526398"/>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is an intensive study path directed at providing students with effective tools for the interpretation of art market dynamics, with particular focus on contemporary artistic languages. The first cycle of the </a:t>
            </a:r>
            <a:r>
              <a:rPr lang="en-US" sz="1800" b="0" dirty="0" err="1"/>
              <a:t>programme</a:t>
            </a:r>
            <a:r>
              <a:rPr lang="en-US" sz="1800" b="0" dirty="0"/>
              <a:t> is dedicated to classroom activities, workshops and visits to galleries, foundations, museums, private and corporate collections. The second is focused on internships, enabling students to experience different areas and professions of the art system first-hand, and on the final projects. Students will also attend study trips to key events in the field such as </a:t>
            </a:r>
            <a:r>
              <a:rPr lang="en-US" sz="1800" b="0" dirty="0" err="1"/>
              <a:t>Artissima</a:t>
            </a:r>
            <a:r>
              <a:rPr lang="en-US" sz="1800" b="0" dirty="0"/>
              <a:t> and Art Basel.</a:t>
            </a:r>
          </a:p>
        </p:txBody>
      </p:sp>
      <p:sp>
        <p:nvSpPr>
          <p:cNvPr id="3" name="Picture Placeholder 2">
            <a:extLst>
              <a:ext uri="{FF2B5EF4-FFF2-40B4-BE49-F238E27FC236}">
                <a16:creationId xmlns:a16="http://schemas.microsoft.com/office/drawing/2014/main" id="{A418D851-B012-2C9E-EDDC-0C456926FF7F}"/>
              </a:ext>
            </a:extLst>
          </p:cNvPr>
          <p:cNvSpPr>
            <a:spLocks noGrp="1"/>
          </p:cNvSpPr>
          <p:nvPr>
            <p:ph type="pic" sz="quarter" idx="10"/>
          </p:nvPr>
        </p:nvSpPr>
        <p:spPr/>
        <p:txBody>
          <a:bodyPr/>
          <a:lstStyle/>
          <a:p>
            <a:endParaRPr lang="en-US"/>
          </a:p>
        </p:txBody>
      </p:sp>
      <p:pic>
        <p:nvPicPr>
          <p:cNvPr id="4" name="Segnaposto immagine 3">
            <a:extLst>
              <a:ext uri="{FF2B5EF4-FFF2-40B4-BE49-F238E27FC236}">
                <a16:creationId xmlns:a16="http://schemas.microsoft.com/office/drawing/2014/main" id="{40C7380C-C2DF-DF69-6BD3-00E95CF3007A}"/>
              </a:ext>
            </a:extLst>
          </p:cNvPr>
          <p:cNvPicPr>
            <a:picLocks/>
          </p:cNvPicPr>
          <p:nvPr/>
        </p:nvPicPr>
        <p:blipFill>
          <a:blip r:embed="rId2" cstate="print">
            <a:extLst>
              <a:ext uri="{28A0092B-C50C-407E-A947-70E740481C1C}">
                <a14:useLocalDpi xmlns:a14="http://schemas.microsoft.com/office/drawing/2010/main" val="0"/>
              </a:ext>
            </a:extLst>
          </a:blip>
          <a:srcRect t="8295" b="8295"/>
          <a:stretch/>
        </p:blipFill>
        <p:spPr>
          <a:xfrm>
            <a:off x="7473950" y="298450"/>
            <a:ext cx="6861600" cy="7632000"/>
          </a:xfrm>
          <a:custGeom>
            <a:avLst/>
            <a:gdLst>
              <a:gd name="connsiteX0" fmla="*/ 0 w 6842125"/>
              <a:gd name="connsiteY0" fmla="*/ 0 h 3636962"/>
              <a:gd name="connsiteX1" fmla="*/ 6842125 w 6842125"/>
              <a:gd name="connsiteY1" fmla="*/ 0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177107 w 6842125"/>
              <a:gd name="connsiteY1" fmla="*/ 6531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316807 w 6842125"/>
              <a:gd name="connsiteY1" fmla="*/ 462643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21557 w 6842125"/>
              <a:gd name="connsiteY1" fmla="*/ 662668 h 3636962"/>
              <a:gd name="connsiteX2" fmla="*/ 6842125 w 6842125"/>
              <a:gd name="connsiteY2" fmla="*/ 3636962 h 3636962"/>
              <a:gd name="connsiteX3" fmla="*/ 0 w 6842125"/>
              <a:gd name="connsiteY3" fmla="*/ 3636962 h 3636962"/>
              <a:gd name="connsiteX4" fmla="*/ 0 w 6842125"/>
              <a:gd name="connsiteY4" fmla="*/ 0 h 3636962"/>
              <a:gd name="connsiteX0" fmla="*/ 0 w 6842125"/>
              <a:gd name="connsiteY0" fmla="*/ 0 h 3636962"/>
              <a:gd name="connsiteX1" fmla="*/ 6259657 w 6842125"/>
              <a:gd name="connsiteY1" fmla="*/ 557893 h 3636962"/>
              <a:gd name="connsiteX2" fmla="*/ 6842125 w 6842125"/>
              <a:gd name="connsiteY2" fmla="*/ 3636962 h 3636962"/>
              <a:gd name="connsiteX3" fmla="*/ 0 w 6842125"/>
              <a:gd name="connsiteY3" fmla="*/ 3636962 h 3636962"/>
              <a:gd name="connsiteX4" fmla="*/ 0 w 6842125"/>
              <a:gd name="connsiteY4" fmla="*/ 0 h 36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3636962">
                <a:moveTo>
                  <a:pt x="0" y="0"/>
                </a:moveTo>
                <a:lnTo>
                  <a:pt x="6259657" y="557893"/>
                </a:lnTo>
                <a:lnTo>
                  <a:pt x="6842125" y="3636962"/>
                </a:lnTo>
                <a:lnTo>
                  <a:pt x="0" y="3636962"/>
                </a:lnTo>
                <a:lnTo>
                  <a:pt x="0" y="0"/>
                </a:lnTo>
                <a:close/>
              </a:path>
            </a:pathLst>
          </a:custGeom>
          <a:solidFill>
            <a:schemeClr val="tx1"/>
          </a:solidFill>
        </p:spPr>
      </p:pic>
      <p:sp>
        <p:nvSpPr>
          <p:cNvPr id="7" name="TextBox 6">
            <a:extLst>
              <a:ext uri="{FF2B5EF4-FFF2-40B4-BE49-F238E27FC236}">
                <a16:creationId xmlns:a16="http://schemas.microsoft.com/office/drawing/2014/main" id="{670FF8B9-CD57-9558-46D8-3B86BB2A4E72}"/>
              </a:ext>
            </a:extLst>
          </p:cNvPr>
          <p:cNvSpPr txBox="1"/>
          <p:nvPr/>
        </p:nvSpPr>
        <p:spPr>
          <a:xfrm>
            <a:off x="842211" y="7081009"/>
            <a:ext cx="5817006" cy="646331"/>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For this Master, in addition to the standard delivery, NABA also offers the opportunity of remote midweek evening lessons and one weekend per month in-presence to flexibly combine study and work.</a:t>
            </a:r>
            <a:endParaRPr lang="en-US" sz="1600" dirty="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FE10147A-0257-6744-74B7-EF6F43399B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768" y="6698809"/>
            <a:ext cx="349443" cy="349443"/>
          </a:xfrm>
          <a:prstGeom prst="rect">
            <a:avLst/>
          </a:prstGeom>
        </p:spPr>
      </p:pic>
      <p:sp>
        <p:nvSpPr>
          <p:cNvPr id="2" name="Rectangle 3">
            <a:extLst>
              <a:ext uri="{FF2B5EF4-FFF2-40B4-BE49-F238E27FC236}">
                <a16:creationId xmlns:a16="http://schemas.microsoft.com/office/drawing/2014/main" id="{A2EE2344-6DFF-8070-A420-3D425AC4AEEE}"/>
              </a:ext>
            </a:extLst>
          </p:cNvPr>
          <p:cNvSpPr/>
          <p:nvPr/>
        </p:nvSpPr>
        <p:spPr>
          <a:xfrm>
            <a:off x="955592" y="6749205"/>
            <a:ext cx="3749972" cy="2789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Available also with the HYBRID PART TIME formula</a:t>
            </a:r>
          </a:p>
        </p:txBody>
      </p:sp>
    </p:spTree>
    <p:extLst>
      <p:ext uri="{BB962C8B-B14F-4D97-AF65-F5344CB8AC3E}">
        <p14:creationId xmlns:p14="http://schemas.microsoft.com/office/powerpoint/2010/main" val="2843883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Academic Master in</a:t>
            </a:r>
            <a:br>
              <a:rPr lang="en-US" sz="1600" dirty="0"/>
            </a:br>
            <a:r>
              <a:rPr lang="en-US" sz="3600" dirty="0"/>
              <a:t>PHOTOGRAPHY </a:t>
            </a:r>
          </a:p>
          <a:p>
            <a:pPr>
              <a:tabLst>
                <a:tab pos="2962275" algn="l"/>
              </a:tabLst>
            </a:pPr>
            <a:r>
              <a:rPr lang="en-US" sz="3600" dirty="0"/>
              <a:t>AND VISUAL DESIGN</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The Academic Master prepares professionals for their entry into the world of photography, arts, and national and international communication, integrating theoretical study with projects, workshops and guided visits to research centers and exhibition spaces, audiovisual production facilities, publishing houses, theatres, artists’ studios, museums and contemporary art galleries. The second part of the </a:t>
            </a:r>
            <a:r>
              <a:rPr lang="en-US" sz="1800" b="0" dirty="0" err="1"/>
              <a:t>programme</a:t>
            </a:r>
            <a:r>
              <a:rPr lang="en-US" sz="1800" b="0" dirty="0"/>
              <a:t> is dedicated to a period of internship in collaboration with a network of partner companies and institutions that facilitate the entry of students into the job market.</a:t>
            </a:r>
          </a:p>
        </p:txBody>
      </p:sp>
      <p:pic>
        <p:nvPicPr>
          <p:cNvPr id="6" name="Segnaposto immagine 3"/>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439" t="6638" r="2946" b="14954"/>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252212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RESEARCH DEGREES</a:t>
            </a:r>
            <a:endParaRPr lang="it-IT" baseline="30000" dirty="0"/>
          </a:p>
        </p:txBody>
      </p:sp>
    </p:spTree>
    <p:extLst>
      <p:ext uri="{BB962C8B-B14F-4D97-AF65-F5344CB8AC3E}">
        <p14:creationId xmlns:p14="http://schemas.microsoft.com/office/powerpoint/2010/main" val="3950503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264000"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PhD in</a:t>
            </a:r>
            <a:br>
              <a:rPr lang="en-US" sz="1600" dirty="0"/>
            </a:br>
            <a:r>
              <a:rPr lang="en-US" sz="3600" dirty="0"/>
              <a:t>ARTISTIC PRACTICE</a:t>
            </a:r>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NABA is the first Academy of Fine Arts in Italy to establish a completely </a:t>
            </a:r>
            <a:r>
              <a:rPr lang="en-US" sz="1800" b="0" dirty="0" err="1"/>
              <a:t>practicebased</a:t>
            </a:r>
            <a:r>
              <a:rPr lang="en-US" sz="1800" b="0" dirty="0"/>
              <a:t> Doctoral School. The PhD is</a:t>
            </a:r>
          </a:p>
          <a:p>
            <a:r>
              <a:rPr lang="en-US" sz="1800" b="0" dirty="0"/>
              <a:t>developed in collaboration with HDK-</a:t>
            </a:r>
            <a:r>
              <a:rPr lang="en-US" sz="1800" b="0" dirty="0" err="1"/>
              <a:t>Valand</a:t>
            </a:r>
            <a:r>
              <a:rPr lang="en-US" sz="1800" b="0" dirty="0"/>
              <a:t> - Academy of Art and Design (awarding university), has a duration of 4 years and is aimed at students who intend to transform their artistic practice into a professional career.</a:t>
            </a:r>
          </a:p>
        </p:txBody>
      </p:sp>
      <p:pic>
        <p:nvPicPr>
          <p:cNvPr id="6" name="Segnaposto immagine 3"/>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val="0"/>
              </a:ext>
            </a:extLst>
          </a:blip>
          <a:srcRect l="2" r="40220"/>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1909912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4"/>
          <p:cNvSpPr txBox="1">
            <a:spLocks/>
          </p:cNvSpPr>
          <p:nvPr/>
        </p:nvSpPr>
        <p:spPr>
          <a:xfrm>
            <a:off x="582613" y="1485900"/>
            <a:ext cx="6300235" cy="2484438"/>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6000" b="1" kern="1200" baseline="0">
                <a:solidFill>
                  <a:schemeClr val="tx1"/>
                </a:solidFill>
                <a:latin typeface="Arial" panose="020B0604020202020204" pitchFamily="34" charset="0"/>
                <a:ea typeface="+mj-ea"/>
                <a:cs typeface="Arial" panose="020B0604020202020204" pitchFamily="34" charset="0"/>
              </a:defRPr>
            </a:lvl1pPr>
          </a:lstStyle>
          <a:p>
            <a:pPr>
              <a:tabLst>
                <a:tab pos="2962275" algn="l"/>
              </a:tabLst>
            </a:pPr>
            <a:r>
              <a:rPr lang="en-US" sz="1600" b="0" dirty="0"/>
              <a:t>PhD in</a:t>
            </a:r>
            <a:br>
              <a:rPr lang="en-US" sz="1600" dirty="0"/>
            </a:br>
            <a:r>
              <a:rPr lang="en-US" sz="3600" dirty="0"/>
              <a:t>ARTISTIC PRACTICES</a:t>
            </a:r>
          </a:p>
          <a:p>
            <a:pPr>
              <a:tabLst>
                <a:tab pos="2962275" algn="l"/>
              </a:tabLst>
            </a:pPr>
            <a:r>
              <a:rPr lang="en-US" sz="3600" dirty="0"/>
              <a:t>AND DESIGN CULTURE</a:t>
            </a:r>
            <a:r>
              <a:rPr lang="it-IT" sz="3600" baseline="30000" dirty="0"/>
              <a:t>NEW!</a:t>
            </a:r>
            <a:endParaRPr lang="en-US" sz="3600" baseline="30000" dirty="0"/>
          </a:p>
          <a:p>
            <a:pPr lvl="0">
              <a:lnSpc>
                <a:spcPct val="100000"/>
              </a:lnSpc>
              <a:spcBef>
                <a:spcPts val="1200"/>
              </a:spcBef>
            </a:pPr>
            <a:r>
              <a:rPr lang="en-US" sz="1600" b="0" dirty="0"/>
              <a:t>Campus</a:t>
            </a:r>
            <a:br>
              <a:rPr lang="en-US" sz="1600" dirty="0"/>
            </a:br>
            <a:r>
              <a:rPr lang="en-US" sz="1600" dirty="0"/>
              <a:t>Milan</a:t>
            </a:r>
          </a:p>
        </p:txBody>
      </p:sp>
      <p:sp>
        <p:nvSpPr>
          <p:cNvPr id="10" name="Segnaposto testo 3"/>
          <p:cNvSpPr txBox="1">
            <a:spLocks/>
          </p:cNvSpPr>
          <p:nvPr/>
        </p:nvSpPr>
        <p:spPr>
          <a:xfrm>
            <a:off x="582613" y="4259263"/>
            <a:ext cx="6264000" cy="3384550"/>
          </a:xfrm>
          <a:prstGeom prst="rect">
            <a:avLst/>
          </a:prstGeom>
        </p:spPr>
        <p:txBody>
          <a:bodyPr lIns="0" tIns="0" rIns="0" bIns="0" anchor="t"/>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b="0" dirty="0"/>
              <a:t>NABA stands out as a reference point among the Italian Academies since the 1</a:t>
            </a:r>
            <a:r>
              <a:rPr lang="en-US" sz="1800" b="0" baseline="30000" dirty="0"/>
              <a:t>st </a:t>
            </a:r>
            <a:r>
              <a:rPr lang="en-US" sz="1800" b="0" dirty="0"/>
              <a:t>AFAM doctoral cycle for artistic research and design culture. The 3-year PhD trains artists,</a:t>
            </a:r>
          </a:p>
          <a:p>
            <a:r>
              <a:rPr lang="en-US" sz="1800" b="0" dirty="0"/>
              <a:t>designers, and curators to develop research and production through innovative critical, empirical, and intersectional methods and tools.</a:t>
            </a:r>
            <a:endParaRPr lang="it-IT" sz="1800" b="0" dirty="0"/>
          </a:p>
        </p:txBody>
      </p:sp>
      <p:pic>
        <p:nvPicPr>
          <p:cNvPr id="6" name="Segnaposto immagine 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0127" r="20127"/>
          <a:stretch/>
        </p:blipFill>
        <p:spPr>
          <a:xfrm>
            <a:off x="7494588" y="298450"/>
            <a:ext cx="6842125"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4067228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6000" dirty="0"/>
              <a:t>OTHER PROGRAMMES</a:t>
            </a:r>
          </a:p>
        </p:txBody>
      </p:sp>
    </p:spTree>
    <p:extLst>
      <p:ext uri="{BB962C8B-B14F-4D97-AF65-F5344CB8AC3E}">
        <p14:creationId xmlns:p14="http://schemas.microsoft.com/office/powerpoint/2010/main" val="1280659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72949" y="1580157"/>
            <a:ext cx="5040000" cy="6408738"/>
          </a:xfrm>
        </p:spPr>
        <p:txBody>
          <a:bodyPr/>
          <a:lstStyle/>
          <a:p>
            <a:pPr>
              <a:spcBef>
                <a:spcPts val="2400"/>
              </a:spcBef>
            </a:pPr>
            <a:r>
              <a:rPr lang="it-IT" sz="3600" dirty="0"/>
              <a:t>SEMESTER ABROAD PROGRAMMES</a:t>
            </a:r>
            <a:br>
              <a:rPr lang="it-IT" sz="1800" dirty="0"/>
            </a:br>
            <a:r>
              <a:rPr lang="en-US" sz="1800" b="0" spc="-10" dirty="0">
                <a:cs typeface="Arial"/>
              </a:rPr>
              <a:t>The Semester Abroad </a:t>
            </a:r>
            <a:r>
              <a:rPr lang="en-US" sz="1800" b="0" spc="-10" dirty="0" err="1">
                <a:cs typeface="Arial"/>
              </a:rPr>
              <a:t>Programmes</a:t>
            </a:r>
            <a:r>
              <a:rPr lang="en-US" sz="1800" b="0" spc="-10" dirty="0">
                <a:cs typeface="Arial"/>
              </a:rPr>
              <a:t> are designed for international students who wish to spend a semester studying at NABA in Milan or Rome.</a:t>
            </a:r>
            <a:br>
              <a:rPr lang="en-US" sz="1800" b="0" spc="-10" dirty="0">
                <a:cs typeface="Arial"/>
              </a:rPr>
            </a:br>
            <a:br>
              <a:rPr lang="en-US" sz="3600" b="0" spc="-10" dirty="0">
                <a:cs typeface="Arial"/>
              </a:rPr>
            </a:br>
            <a:r>
              <a:rPr lang="it-IT" sz="3600" dirty="0"/>
              <a:t>SUMMER COURSES</a:t>
            </a:r>
            <a:br>
              <a:rPr lang="it-IT" sz="1800" dirty="0"/>
            </a:br>
            <a:r>
              <a:rPr lang="en-US" sz="1800" b="0" spc="-10" dirty="0">
                <a:cs typeface="Arial"/>
              </a:rPr>
              <a:t>NABA promotes two-week summer intensive courses in the Visual and Applied Arts fields at one of its campus or both, providing students with campus experience and field trips. </a:t>
            </a:r>
            <a:br>
              <a:rPr lang="en-US" sz="1800" b="0" spc="-10" dirty="0">
                <a:cs typeface="Arial"/>
              </a:rPr>
            </a:br>
            <a:endParaRPr lang="it-IT" dirty="0"/>
          </a:p>
        </p:txBody>
      </p:sp>
      <p:pic>
        <p:nvPicPr>
          <p:cNvPr id="6" name="Segnaposto immagine 3"/>
          <p:cNvPicPr>
            <a:picLocks noGrp="1"/>
          </p:cNvPicPr>
          <p:nvPr>
            <p:ph type="pic" sz="quarter" idx="4294967295"/>
          </p:nvPr>
        </p:nvPicPr>
        <p:blipFill rotWithShape="1">
          <a:blip r:embed="rId2">
            <a:extLst>
              <a:ext uri="{28A0092B-C50C-407E-A947-70E740481C1C}">
                <a14:useLocalDpi xmlns:a14="http://schemas.microsoft.com/office/drawing/2010/main" val="0"/>
              </a:ext>
            </a:extLst>
          </a:blip>
          <a:srcRect t="25429" b="424"/>
          <a:stretch/>
        </p:blipFill>
        <p:spPr>
          <a:xfrm>
            <a:off x="7475113"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Tree>
    <p:extLst>
      <p:ext uri="{BB962C8B-B14F-4D97-AF65-F5344CB8AC3E}">
        <p14:creationId xmlns:p14="http://schemas.microsoft.com/office/powerpoint/2010/main" val="3618565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3"/>
          <p:cNvPicPr>
            <a:picLocks noGrp="1"/>
          </p:cNvPicPr>
          <p:nvPr>
            <p:ph type="pic" sz="quarter" idx="4294967295"/>
          </p:nvPr>
        </p:nvPicPr>
        <p:blipFill>
          <a:blip r:embed="rId2" cstate="print">
            <a:extLst>
              <a:ext uri="{28A0092B-C50C-407E-A947-70E740481C1C}">
                <a14:useLocalDpi xmlns:a14="http://schemas.microsoft.com/office/drawing/2010/main" val="0"/>
              </a:ext>
            </a:extLst>
          </a:blip>
          <a:srcRect l="20002" r="20002"/>
          <a:stretch/>
        </p:blipFill>
        <p:spPr>
          <a:xfrm>
            <a:off x="309138" y="298451"/>
            <a:ext cx="6861600" cy="7632699"/>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6" name="Titolo 3"/>
          <p:cNvSpPr>
            <a:spLocks noGrp="1"/>
          </p:cNvSpPr>
          <p:nvPr>
            <p:ph type="title"/>
          </p:nvPr>
        </p:nvSpPr>
        <p:spPr>
          <a:xfrm>
            <a:off x="7997588" y="910431"/>
            <a:ext cx="5725373" cy="6408738"/>
          </a:xfrm>
        </p:spPr>
        <p:txBody>
          <a:bodyPr/>
          <a:lstStyle/>
          <a:p>
            <a:pPr>
              <a:spcBef>
                <a:spcPts val="2400"/>
              </a:spcBef>
            </a:pPr>
            <a:r>
              <a:rPr lang="en-US" sz="3600" dirty="0"/>
              <a:t>CORSI BREVI </a:t>
            </a:r>
            <a:br>
              <a:rPr lang="en-US" sz="3600" dirty="0"/>
            </a:br>
            <a:r>
              <a:rPr lang="en-US" sz="3600" i="1" dirty="0"/>
              <a:t>(Short Courses)</a:t>
            </a:r>
            <a:br>
              <a:rPr lang="en-US" sz="3600" dirty="0"/>
            </a:br>
            <a:r>
              <a:rPr lang="en-US" sz="1800" b="0" dirty="0"/>
              <a:t>Provided exclusively in Italian language, they are designed for an audience of students and professionals, but also for anyone without an academic qualification, to improve their own skills in their field of interest.</a:t>
            </a:r>
            <a:br>
              <a:rPr lang="en-US" sz="1800" b="0" dirty="0"/>
            </a:br>
            <a:br>
              <a:rPr lang="en-US" sz="1800" b="0" dirty="0"/>
            </a:br>
            <a:r>
              <a:rPr lang="it-IT" sz="3600" dirty="0"/>
              <a:t>FOUNDATION </a:t>
            </a:r>
            <a:br>
              <a:rPr lang="it-IT" sz="3600" dirty="0"/>
            </a:br>
            <a:r>
              <a:rPr lang="it-IT" sz="3600" dirty="0"/>
              <a:t>COURSE</a:t>
            </a:r>
            <a:br>
              <a:rPr lang="it-IT" sz="1800" dirty="0"/>
            </a:br>
            <a:r>
              <a:rPr lang="en-US" sz="1800" b="0" dirty="0"/>
              <a:t>A propaedeutic and interdisciplinary </a:t>
            </a:r>
            <a:r>
              <a:rPr lang="en-US" sz="1800" b="0" dirty="0" err="1"/>
              <a:t>programme</a:t>
            </a:r>
            <a:r>
              <a:rPr lang="en-US" sz="1800" b="0" dirty="0"/>
              <a:t> aimed at students who do not meet the entry requirements for undergraduate </a:t>
            </a:r>
            <a:r>
              <a:rPr lang="en-US" sz="1800" b="0" dirty="0" err="1"/>
              <a:t>programmes</a:t>
            </a:r>
            <a:r>
              <a:rPr lang="en-US" sz="1800" b="0" dirty="0"/>
              <a:t>. The course provides linguistic, cultural, and artistic competences.</a:t>
            </a:r>
            <a:br>
              <a:rPr lang="en-US" sz="1800" b="0" dirty="0"/>
            </a:br>
            <a:br>
              <a:rPr lang="en-US" sz="1800" b="0" dirty="0"/>
            </a:br>
            <a:r>
              <a:rPr lang="it-IT" sz="3600" dirty="0"/>
              <a:t>GAP YEAR PROGRAMME</a:t>
            </a:r>
            <a:br>
              <a:rPr lang="it-IT" sz="3600" dirty="0"/>
            </a:br>
            <a:r>
              <a:rPr lang="en-US" sz="1800" b="0" dirty="0"/>
              <a:t>The </a:t>
            </a:r>
            <a:r>
              <a:rPr lang="en-US" sz="1800" b="0" dirty="0" err="1"/>
              <a:t>programme</a:t>
            </a:r>
            <a:r>
              <a:rPr lang="en-US" sz="1800" b="0" dirty="0"/>
              <a:t> provides students having a secondary school diploma with the opportunity to live a unique experience in Italy by taking part to the first year of a NABA BA in Milan or Rome.</a:t>
            </a:r>
            <a:br>
              <a:rPr lang="en-US" sz="1800" b="0" dirty="0"/>
            </a:br>
            <a:endParaRPr lang="en-US" sz="1800" b="0"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3209521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3"/>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20032" r="20032"/>
          <a:stretch/>
        </p:blipFill>
        <p:spPr>
          <a:xfrm>
            <a:off x="309138" y="298450"/>
            <a:ext cx="6861600" cy="76327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sp>
        <p:nvSpPr>
          <p:cNvPr id="6" name="Titolo 3"/>
          <p:cNvSpPr>
            <a:spLocks noGrp="1"/>
          </p:cNvSpPr>
          <p:nvPr>
            <p:ph type="title"/>
          </p:nvPr>
        </p:nvSpPr>
        <p:spPr>
          <a:xfrm>
            <a:off x="8371343" y="1233788"/>
            <a:ext cx="5040000" cy="6408738"/>
          </a:xfrm>
        </p:spPr>
        <p:txBody>
          <a:bodyPr/>
          <a:lstStyle/>
          <a:p>
            <a:pPr>
              <a:spcBef>
                <a:spcPts val="2400"/>
              </a:spcBef>
            </a:pPr>
            <a:r>
              <a:rPr lang="en-US" sz="3600" dirty="0"/>
              <a:t>ERASMUS+ </a:t>
            </a:r>
            <a:br>
              <a:rPr lang="en-US" sz="3600" dirty="0"/>
            </a:br>
            <a:r>
              <a:rPr lang="en-US" sz="3600" dirty="0"/>
              <a:t>AND INTERNATIONAL EXCHANGE</a:t>
            </a:r>
            <a:br>
              <a:rPr lang="en-US" sz="1800" b="0" dirty="0"/>
            </a:br>
            <a:r>
              <a:rPr lang="en-US" sz="1800" b="0" dirty="0"/>
              <a:t>NABA develops and promotes opportunities for students to study abroad as part of their academic experience. Erasmus+ and International Exchange </a:t>
            </a:r>
            <a:r>
              <a:rPr lang="en-US" sz="1800" b="0" dirty="0" err="1"/>
              <a:t>programmes</a:t>
            </a:r>
            <a:r>
              <a:rPr lang="en-US" sz="1800" b="0" dirty="0"/>
              <a:t> allow students to join the regular classes and study paths alongside NABA degree students.</a:t>
            </a:r>
            <a:br>
              <a:rPr lang="en-US" sz="1800" b="0" dirty="0"/>
            </a:br>
            <a:br>
              <a:rPr lang="en-US" sz="1800" b="0" dirty="0"/>
            </a:br>
            <a:r>
              <a:rPr lang="en-US" sz="3600" dirty="0"/>
              <a:t>DIPLOMA PROGRAMMES</a:t>
            </a:r>
            <a:br>
              <a:rPr lang="en-US" sz="1800" b="0" dirty="0"/>
            </a:br>
            <a:r>
              <a:rPr lang="en-US" sz="1800" b="0" dirty="0"/>
              <a:t>Diploma </a:t>
            </a:r>
            <a:r>
              <a:rPr lang="en-US" sz="1800" b="0" dirty="0" err="1"/>
              <a:t>Programmes</a:t>
            </a:r>
            <a:r>
              <a:rPr lang="en-US" sz="1800" b="0" dirty="0"/>
              <a:t> have the same curricula and the same examinations as the BA </a:t>
            </a:r>
            <a:r>
              <a:rPr lang="en-US" sz="1800" b="0" dirty="0" err="1"/>
              <a:t>Programmes</a:t>
            </a:r>
            <a:r>
              <a:rPr lang="en-US" sz="1800" b="0" dirty="0"/>
              <a:t>, however they lead to the awarding of a NABA diploma and not degree.</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Tree>
    <p:extLst>
      <p:ext uri="{BB962C8B-B14F-4D97-AF65-F5344CB8AC3E}">
        <p14:creationId xmlns:p14="http://schemas.microsoft.com/office/powerpoint/2010/main" val="2212347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83E2D013-9CA7-6808-4ACB-206D604AB400}"/>
              </a:ext>
            </a:extLst>
          </p:cNvPr>
          <p:cNvSpPr>
            <a:spLocks noGrp="1"/>
          </p:cNvSpPr>
          <p:nvPr>
            <p:ph type="title"/>
          </p:nvPr>
        </p:nvSpPr>
        <p:spPr>
          <a:xfrm>
            <a:off x="1404634" y="2886324"/>
            <a:ext cx="11821131" cy="2456951"/>
          </a:xfrm>
        </p:spPr>
        <p:txBody>
          <a:bodyPr/>
          <a:lstStyle/>
          <a:p>
            <a:r>
              <a:rPr lang="en-US" dirty="0"/>
              <a:t>INDUSTRY RELATIONS AND</a:t>
            </a:r>
            <a:br>
              <a:rPr lang="en-US" dirty="0"/>
            </a:br>
            <a:r>
              <a:rPr lang="en-US" dirty="0"/>
              <a:t> CAREER SERVICE AND ALUMNI RELATIONS</a:t>
            </a:r>
            <a:endParaRPr lang="it-IT" dirty="0"/>
          </a:p>
        </p:txBody>
      </p:sp>
    </p:spTree>
    <p:extLst>
      <p:ext uri="{BB962C8B-B14F-4D97-AF65-F5344CB8AC3E}">
        <p14:creationId xmlns:p14="http://schemas.microsoft.com/office/powerpoint/2010/main" val="94991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3"/>
            <a:ext cx="5240705" cy="5464540"/>
          </a:xfrm>
        </p:spPr>
        <p:txBody>
          <a:bodyPr/>
          <a:lstStyle/>
          <a:p>
            <a:r>
              <a:rPr lang="it-IT" sz="5400" dirty="0"/>
              <a:t>CITY </a:t>
            </a:r>
            <a:br>
              <a:rPr lang="it-IT" sz="5400" dirty="0"/>
            </a:br>
            <a:r>
              <a:rPr lang="it-IT" sz="5400" dirty="0"/>
              <a:t>OF FASHION</a:t>
            </a:r>
            <a:br>
              <a:rPr lang="it-IT" dirty="0"/>
            </a:br>
            <a:br>
              <a:rPr lang="it-IT" sz="2400" dirty="0"/>
            </a:br>
            <a:r>
              <a:rPr lang="it-IT" sz="2400" dirty="0"/>
              <a:t>The </a:t>
            </a:r>
            <a:r>
              <a:rPr lang="en-US" sz="2400" kern="700" dirty="0"/>
              <a:t>Fashion Weeks and the most famous fashion designers’ showrooms and studios</a:t>
            </a:r>
            <a:endParaRPr lang="it-IT" sz="2400" dirty="0"/>
          </a:p>
        </p:txBody>
      </p:sp>
      <p:pic>
        <p:nvPicPr>
          <p:cNvPr id="5" name="Segnaposto immagine 5"/>
          <p:cNvPicPr>
            <a:picLocks noGrp="1"/>
          </p:cNvPicPr>
          <p:nvPr>
            <p:ph type="pic" sz="quarter" idx="10"/>
          </p:nvPr>
        </p:nvPicPr>
        <p:blipFill rotWithShape="1">
          <a:blip r:embed="rId2">
            <a:extLst>
              <a:ext uri="{28A0092B-C50C-407E-A947-70E740481C1C}">
                <a14:useLocalDpi xmlns:a14="http://schemas.microsoft.com/office/drawing/2010/main" val="0"/>
              </a:ext>
            </a:extLst>
          </a:blip>
          <a:srcRect t="155" b="155"/>
          <a:stretch/>
        </p:blipFill>
        <p:spPr>
          <a:xfrm>
            <a:off x="0" y="0"/>
            <a:ext cx="14630400" cy="8229600"/>
          </a:xfrm>
        </p:spPr>
      </p:pic>
    </p:spTree>
    <p:extLst>
      <p:ext uri="{BB962C8B-B14F-4D97-AF65-F5344CB8AC3E}">
        <p14:creationId xmlns:p14="http://schemas.microsoft.com/office/powerpoint/2010/main" val="3619116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3"/>
          <p:cNvPicPr>
            <a:picLocks noGrp="1"/>
          </p:cNvPicPr>
          <p:nvPr>
            <p:ph type="pic" sz="quarter" idx="4294967295"/>
          </p:nvPr>
        </p:nvPicPr>
        <p:blipFill rotWithShape="1">
          <a:blip r:embed="rId2" cstate="print">
            <a:extLst>
              <a:ext uri="{28A0092B-C50C-407E-A947-70E740481C1C}">
                <a14:useLocalDpi xmlns:a14="http://schemas.microsoft.com/office/drawing/2010/main" val="0"/>
              </a:ext>
            </a:extLst>
          </a:blip>
          <a:srcRect l="878" t="5654" r="2325" b="22730"/>
          <a:stretch/>
        </p:blipFill>
        <p:spPr>
          <a:xfrm>
            <a:off x="309138" y="298450"/>
            <a:ext cx="6861600" cy="7632000"/>
          </a:xfrm>
          <a:custGeom>
            <a:avLst/>
            <a:gdLst>
              <a:gd name="connsiteX0" fmla="*/ 0 w 6842125"/>
              <a:gd name="connsiteY0" fmla="*/ 0 h 7632700"/>
              <a:gd name="connsiteX1" fmla="*/ 6842125 w 6842125"/>
              <a:gd name="connsiteY1" fmla="*/ 0 h 7632700"/>
              <a:gd name="connsiteX2" fmla="*/ 6842125 w 6842125"/>
              <a:gd name="connsiteY2" fmla="*/ 7632700 h 7632700"/>
              <a:gd name="connsiteX3" fmla="*/ 0 w 6842125"/>
              <a:gd name="connsiteY3" fmla="*/ 7632700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914400 w 6842125"/>
              <a:gd name="connsiteY3" fmla="*/ 6753926 h 7632700"/>
              <a:gd name="connsiteX4" fmla="*/ 0 w 6842125"/>
              <a:gd name="connsiteY4" fmla="*/ 0 h 7632700"/>
              <a:gd name="connsiteX0" fmla="*/ 0 w 6842125"/>
              <a:gd name="connsiteY0" fmla="*/ 0 h 7632700"/>
              <a:gd name="connsiteX1" fmla="*/ 6842125 w 6842125"/>
              <a:gd name="connsiteY1" fmla="*/ 0 h 7632700"/>
              <a:gd name="connsiteX2" fmla="*/ 6842125 w 6842125"/>
              <a:gd name="connsiteY2" fmla="*/ 7632700 h 7632700"/>
              <a:gd name="connsiteX3" fmla="*/ 1003300 w 6842125"/>
              <a:gd name="connsiteY3" fmla="*/ 6614226 h 7632700"/>
              <a:gd name="connsiteX4" fmla="*/ 0 w 6842125"/>
              <a:gd name="connsiteY4" fmla="*/ 0 h 763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125" h="7632700">
                <a:moveTo>
                  <a:pt x="0" y="0"/>
                </a:moveTo>
                <a:lnTo>
                  <a:pt x="6842125" y="0"/>
                </a:lnTo>
                <a:lnTo>
                  <a:pt x="6842125" y="7632700"/>
                </a:lnTo>
                <a:lnTo>
                  <a:pt x="1003300" y="6614226"/>
                </a:lnTo>
                <a:lnTo>
                  <a:pt x="0" y="0"/>
                </a:lnTo>
                <a:close/>
              </a:path>
            </a:pathLst>
          </a:cu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3" y="585788"/>
            <a:ext cx="648000" cy="648000"/>
          </a:xfrm>
          <a:prstGeom prst="rect">
            <a:avLst/>
          </a:prstGeom>
        </p:spPr>
      </p:pic>
      <p:sp>
        <p:nvSpPr>
          <p:cNvPr id="7" name="Segnaposto testo 2"/>
          <p:cNvSpPr>
            <a:spLocks noGrp="1"/>
          </p:cNvSpPr>
          <p:nvPr>
            <p:ph type="body" sz="quarter" idx="15"/>
          </p:nvPr>
        </p:nvSpPr>
        <p:spPr>
          <a:xfrm>
            <a:off x="7783787" y="1235076"/>
            <a:ext cx="6379473" cy="6408738"/>
          </a:xfrm>
        </p:spPr>
        <p:txBody>
          <a:bodyPr/>
          <a:lstStyle/>
          <a:p>
            <a:r>
              <a:rPr lang="en-US" sz="3600" b="1" spc="-10" dirty="0">
                <a:cs typeface="Arial"/>
              </a:rPr>
              <a:t>INDUSTRY RELATIONS</a:t>
            </a:r>
            <a:br>
              <a:rPr lang="en-US" spc="-10" dirty="0">
                <a:cs typeface="Arial"/>
              </a:rPr>
            </a:br>
            <a:r>
              <a:rPr lang="en-US" sz="1600" spc="-10" dirty="0">
                <a:cs typeface="Arial"/>
              </a:rPr>
              <a:t>The</a:t>
            </a:r>
            <a:r>
              <a:rPr lang="en-US" spc="-10" dirty="0">
                <a:cs typeface="Arial"/>
              </a:rPr>
              <a:t> </a:t>
            </a:r>
            <a:r>
              <a:rPr lang="en-US" sz="1600" spc="-10" dirty="0">
                <a:cs typeface="Arial"/>
              </a:rPr>
              <a:t>Industry Relations office represents a bridge connecting the Academy with the working world </a:t>
            </a:r>
            <a:r>
              <a:rPr lang="en-US" sz="1600" spc="-10" dirty="0" err="1">
                <a:cs typeface="Arial"/>
              </a:rPr>
              <a:t>organising</a:t>
            </a:r>
            <a:r>
              <a:rPr lang="en-US" sz="1600" spc="-10" dirty="0">
                <a:cs typeface="Arial"/>
              </a:rPr>
              <a:t> collaborations with companies:</a:t>
            </a:r>
          </a:p>
          <a:p>
            <a:pPr marL="342900" indent="-342900">
              <a:spcBef>
                <a:spcPts val="1200"/>
              </a:spcBef>
              <a:buFont typeface="Wingdings" panose="05000000000000000000" pitchFamily="2" charset="2"/>
              <a:buChar char="§"/>
            </a:pPr>
            <a:r>
              <a:rPr lang="en-US" sz="1600" b="1" spc="-10" dirty="0">
                <a:cs typeface="Arial"/>
              </a:rPr>
              <a:t>Workshop</a:t>
            </a:r>
            <a:r>
              <a:rPr lang="en-US" sz="1600" spc="-10" dirty="0">
                <a:cs typeface="Arial"/>
              </a:rPr>
              <a:t>: starting from the actual needs of the company involved, NABA offers different types of partnership.</a:t>
            </a:r>
          </a:p>
          <a:p>
            <a:pPr marL="342900" indent="-342900">
              <a:buFont typeface="Wingdings" panose="05000000000000000000" pitchFamily="2" charset="2"/>
              <a:buChar char="§"/>
            </a:pPr>
            <a:r>
              <a:rPr lang="en-US" sz="1600" b="1" spc="-10" dirty="0">
                <a:cs typeface="Arial"/>
              </a:rPr>
              <a:t>Residency</a:t>
            </a:r>
            <a:r>
              <a:rPr lang="en-US" sz="1600" spc="-10" dirty="0">
                <a:cs typeface="Arial"/>
              </a:rPr>
              <a:t>: students and lecturers leave the classroom and focus on the brief in an extra-academy context over a period of four days.</a:t>
            </a:r>
          </a:p>
          <a:p>
            <a:pPr marL="342900" indent="-342900">
              <a:buFont typeface="Wingdings" panose="05000000000000000000" pitchFamily="2" charset="2"/>
              <a:buChar char="§"/>
            </a:pPr>
            <a:r>
              <a:rPr lang="en-US" sz="1600" b="1" spc="-10" dirty="0">
                <a:cs typeface="Arial"/>
              </a:rPr>
              <a:t>Design Marathon</a:t>
            </a:r>
            <a:r>
              <a:rPr lang="en-US" sz="1600" spc="-10" dirty="0">
                <a:cs typeface="Arial"/>
              </a:rPr>
              <a:t>: a 48-hour competitive workshop that involves the best NABA students in a design challenge based on one or more project briefs proposed by global Brands and Companies.</a:t>
            </a:r>
          </a:p>
          <a:p>
            <a:pPr>
              <a:spcBef>
                <a:spcPts val="1200"/>
              </a:spcBef>
            </a:pPr>
            <a:r>
              <a:rPr lang="en-US" sz="3600" b="1" spc="-10" dirty="0">
                <a:cs typeface="Arial"/>
              </a:rPr>
              <a:t>CAREER SERVICE</a:t>
            </a:r>
          </a:p>
          <a:p>
            <a:r>
              <a:rPr lang="en-US" sz="1600" spc="-10" dirty="0">
                <a:cs typeface="Arial"/>
              </a:rPr>
              <a:t>The Career Service </a:t>
            </a:r>
            <a:r>
              <a:rPr lang="it-IT" sz="1600" spc="-10" dirty="0">
                <a:cs typeface="Arial"/>
              </a:rPr>
              <a:t>and </a:t>
            </a:r>
            <a:r>
              <a:rPr lang="it-IT" sz="1600" spc="-10" dirty="0" err="1">
                <a:cs typeface="Arial"/>
              </a:rPr>
              <a:t>Alumni</a:t>
            </a:r>
            <a:r>
              <a:rPr lang="it-IT" sz="1600" spc="-10" dirty="0">
                <a:cs typeface="Arial"/>
              </a:rPr>
              <a:t> Relations </a:t>
            </a:r>
            <a:r>
              <a:rPr lang="en-US" sz="1600" spc="-10" dirty="0">
                <a:cs typeface="Arial"/>
              </a:rPr>
              <a:t>office supports students and alumni in the construction of their career path through:</a:t>
            </a:r>
          </a:p>
          <a:p>
            <a:endParaRPr lang="en-US" sz="1600" spc="-10" dirty="0">
              <a:cs typeface="Arial"/>
            </a:endParaRPr>
          </a:p>
          <a:p>
            <a:pPr marL="342900" indent="-342900">
              <a:buFont typeface="Wingdings" panose="05000000000000000000" pitchFamily="2" charset="2"/>
              <a:buChar char="§"/>
            </a:pPr>
            <a:r>
              <a:rPr lang="en-US" sz="1600" b="1" spc="-10" dirty="0">
                <a:cs typeface="Arial"/>
              </a:rPr>
              <a:t>Support</a:t>
            </a:r>
            <a:r>
              <a:rPr lang="en-US" sz="1600" spc="-10" dirty="0">
                <a:cs typeface="Arial"/>
              </a:rPr>
              <a:t> in preparing CV, portfolio and internships activation.</a:t>
            </a:r>
          </a:p>
          <a:p>
            <a:pPr marL="342900" indent="-342900">
              <a:buFont typeface="Wingdings" panose="05000000000000000000" pitchFamily="2" charset="2"/>
              <a:buChar char="§"/>
            </a:pPr>
            <a:r>
              <a:rPr lang="en-US" sz="1600" b="1" spc="-10" dirty="0" err="1">
                <a:cs typeface="Arial"/>
              </a:rPr>
              <a:t>NABASympliciy</a:t>
            </a:r>
            <a:r>
              <a:rPr lang="en-US" sz="1600" spc="-10" dirty="0">
                <a:cs typeface="Arial"/>
              </a:rPr>
              <a:t>: on-line platform where students and alumni can showcase their CV and portfolio and where companies can advertise internships and job offers.</a:t>
            </a:r>
          </a:p>
          <a:p>
            <a:pPr marL="342900" indent="-342900">
              <a:buFont typeface="Wingdings" panose="05000000000000000000" pitchFamily="2" charset="2"/>
              <a:buChar char="§"/>
            </a:pPr>
            <a:r>
              <a:rPr lang="en-US" sz="1600" b="1" spc="-10" dirty="0">
                <a:cs typeface="Arial"/>
              </a:rPr>
              <a:t>Talent </a:t>
            </a:r>
            <a:r>
              <a:rPr lang="en-US" sz="1600" b="1" spc="-10" dirty="0" err="1">
                <a:cs typeface="Arial"/>
              </a:rPr>
              <a:t>Harbour</a:t>
            </a:r>
            <a:r>
              <a:rPr lang="en-US" sz="1600" spc="-10" dirty="0">
                <a:cs typeface="Arial"/>
              </a:rPr>
              <a:t>: event that offer a unique occasion for students and companies to meet and know each other’s. </a:t>
            </a:r>
          </a:p>
        </p:txBody>
      </p:sp>
    </p:spTree>
    <p:extLst>
      <p:ext uri="{BB962C8B-B14F-4D97-AF65-F5344CB8AC3E}">
        <p14:creationId xmlns:p14="http://schemas.microsoft.com/office/powerpoint/2010/main" val="3376276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p:cNvSpPr txBox="1">
            <a:spLocks/>
          </p:cNvSpPr>
          <p:nvPr/>
        </p:nvSpPr>
        <p:spPr>
          <a:xfrm>
            <a:off x="1441065" y="803946"/>
            <a:ext cx="12125241" cy="847459"/>
          </a:xfrm>
          <a:prstGeom prst="rect">
            <a:avLst/>
          </a:prstGeom>
        </p:spPr>
        <p:txBody>
          <a:bodyPr anchor="t" anchorCtr="0"/>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it-IT" sz="3600" b="1" dirty="0">
                <a:latin typeface="Arial" panose="020B0604020202020204" pitchFamily="34" charset="0"/>
                <a:cs typeface="Arial" panose="020B0604020202020204" pitchFamily="34" charset="0"/>
              </a:rPr>
              <a:t>STAGE, PLACEMENT AND PROJECTS WITH </a:t>
            </a:r>
            <a:br>
              <a:rPr lang="it-IT"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OVER 900 BRANDS EVERY YEAR, AMONG OTHERS:</a:t>
            </a:r>
            <a:endParaRPr lang="it-IT" sz="3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491F3DE-64B4-8B84-AA2B-C2EDA1228C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89" t="18036" r="3732" b="17493"/>
          <a:stretch/>
        </p:blipFill>
        <p:spPr>
          <a:xfrm>
            <a:off x="1199473" y="1925270"/>
            <a:ext cx="12125240" cy="5595634"/>
          </a:xfrm>
          <a:prstGeom prst="rect">
            <a:avLst/>
          </a:prstGeom>
        </p:spPr>
      </p:pic>
    </p:spTree>
    <p:extLst>
      <p:ext uri="{BB962C8B-B14F-4D97-AF65-F5344CB8AC3E}">
        <p14:creationId xmlns:p14="http://schemas.microsoft.com/office/powerpoint/2010/main" val="1110734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SUCCESS STORIES</a:t>
            </a:r>
          </a:p>
        </p:txBody>
      </p:sp>
    </p:spTree>
    <p:extLst>
      <p:ext uri="{BB962C8B-B14F-4D97-AF65-F5344CB8AC3E}">
        <p14:creationId xmlns:p14="http://schemas.microsoft.com/office/powerpoint/2010/main" val="2231868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3">
            <a:extLst>
              <a:ext uri="{FF2B5EF4-FFF2-40B4-BE49-F238E27FC236}">
                <a16:creationId xmlns:a16="http://schemas.microsoft.com/office/drawing/2014/main" id="{7012C5D6-543C-6CB3-E2B8-C11557C9AB2C}"/>
              </a:ext>
            </a:extLst>
          </p:cNvPr>
          <p:cNvPicPr>
            <a:picLocks noChangeAspect="1"/>
          </p:cNvPicPr>
          <p:nvPr/>
        </p:nvPicPr>
        <p:blipFill rotWithShape="1">
          <a:blip r:embed="rId2"/>
          <a:srcRect t="11709" b="33489"/>
          <a:stretch/>
        </p:blipFill>
        <p:spPr>
          <a:xfrm>
            <a:off x="1996493" y="110638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7" name="Segnaposto immagine 23">
            <a:extLst>
              <a:ext uri="{FF2B5EF4-FFF2-40B4-BE49-F238E27FC236}">
                <a16:creationId xmlns:a16="http://schemas.microsoft.com/office/drawing/2014/main" id="{48D8EA24-7E83-4C2C-29C3-8F05509652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7" b="43389"/>
          <a:stretch/>
        </p:blipFill>
        <p:spPr>
          <a:xfrm>
            <a:off x="10443775" y="326841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8" name="Segnaposto immagine 23">
            <a:extLst>
              <a:ext uri="{FF2B5EF4-FFF2-40B4-BE49-F238E27FC236}">
                <a16:creationId xmlns:a16="http://schemas.microsoft.com/office/drawing/2014/main" id="{2725D9B0-ADCC-DD6D-531F-9973FA59D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90" b="42674"/>
          <a:stretch/>
        </p:blipFill>
        <p:spPr>
          <a:xfrm>
            <a:off x="1996493" y="5510026"/>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sp>
        <p:nvSpPr>
          <p:cNvPr id="10" name="TextBox 9">
            <a:extLst>
              <a:ext uri="{FF2B5EF4-FFF2-40B4-BE49-F238E27FC236}">
                <a16:creationId xmlns:a16="http://schemas.microsoft.com/office/drawing/2014/main" id="{9EB4E959-720F-FDDE-55A6-24A063F05F3E}"/>
              </a:ext>
            </a:extLst>
          </p:cNvPr>
          <p:cNvSpPr txBox="1"/>
          <p:nvPr/>
        </p:nvSpPr>
        <p:spPr>
          <a:xfrm>
            <a:off x="4538489" y="1106384"/>
            <a:ext cx="6013018" cy="1692771"/>
          </a:xfrm>
          <a:prstGeom prst="rect">
            <a:avLst/>
          </a:prstGeom>
          <a:noFill/>
        </p:spPr>
        <p:txBody>
          <a:bodyPr wrap="square" rtlCol="0">
            <a:spAutoFit/>
          </a:bodyPr>
          <a:lstStyle/>
          <a:p>
            <a:r>
              <a:rPr lang="en-US" sz="1600" dirty="0">
                <a:solidFill>
                  <a:schemeClr val="bg1"/>
                </a:solidFill>
                <a:highlight>
                  <a:srgbClr val="00AB97"/>
                </a:highlight>
                <a:latin typeface="Arial" panose="020B0604020202020204" pitchFamily="34" charset="0"/>
                <a:cs typeface="Arial" panose="020B0604020202020204" pitchFamily="34" charset="0"/>
              </a:rPr>
              <a:t>COMMUNICATION AND GRAPHIC DESIGN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FRANCESCO ALBANO</a:t>
            </a:r>
          </a:p>
          <a:p>
            <a:r>
              <a:rPr lang="en-US" sz="1600" b="1" dirty="0">
                <a:solidFill>
                  <a:schemeClr val="bg1"/>
                </a:solidFill>
                <a:latin typeface="Arial" panose="020B0604020202020204" pitchFamily="34" charset="0"/>
                <a:cs typeface="Arial" panose="020B0604020202020204" pitchFamily="34" charset="0"/>
              </a:rPr>
              <a:t>SOCIAL MEDIA SPECIALIST, WARNER BROS DISCOVERY</a:t>
            </a:r>
          </a:p>
          <a:p>
            <a:endParaRPr lang="en-US" sz="1600" dirty="0">
              <a:solidFill>
                <a:schemeClr val="bg1"/>
              </a:solidFill>
              <a:latin typeface="Arial" panose="020B0604020202020204" pitchFamily="34" charset="0"/>
              <a:cs typeface="Arial" panose="020B0604020202020204" pitchFamily="34" charset="0"/>
            </a:endParaRPr>
          </a:p>
          <a:p>
            <a:r>
              <a:rPr lang="it-IT" sz="1600" dirty="0">
                <a:solidFill>
                  <a:schemeClr val="bg1"/>
                </a:solidFill>
                <a:latin typeface="Arial" panose="020B0604020202020204" pitchFamily="34" charset="0"/>
                <a:cs typeface="Arial" panose="020B0604020202020204" pitchFamily="34" charset="0"/>
              </a:rPr>
              <a:t>MA in </a:t>
            </a:r>
            <a:r>
              <a:rPr lang="it-IT" sz="1600" dirty="0" err="1">
                <a:solidFill>
                  <a:schemeClr val="bg1"/>
                </a:solidFill>
                <a:latin typeface="Arial" panose="020B0604020202020204" pitchFamily="34" charset="0"/>
                <a:cs typeface="Arial" panose="020B0604020202020204" pitchFamily="34" charset="0"/>
              </a:rPr>
              <a:t>Communication</a:t>
            </a:r>
            <a:r>
              <a:rPr lang="it-IT" sz="1600" dirty="0">
                <a:solidFill>
                  <a:schemeClr val="bg1"/>
                </a:solidFill>
                <a:latin typeface="Arial" panose="020B0604020202020204" pitchFamily="34" charset="0"/>
                <a:cs typeface="Arial" panose="020B0604020202020204" pitchFamily="34" charset="0"/>
              </a:rPr>
              <a:t> Design graduate</a:t>
            </a:r>
            <a:endParaRPr 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8ACB788-9CD9-BD8F-A2F2-EEE19BEBD7DB}"/>
              </a:ext>
            </a:extLst>
          </p:cNvPr>
          <p:cNvSpPr txBox="1"/>
          <p:nvPr/>
        </p:nvSpPr>
        <p:spPr>
          <a:xfrm>
            <a:off x="4070010" y="3268414"/>
            <a:ext cx="6013018" cy="1692771"/>
          </a:xfrm>
          <a:prstGeom prst="rect">
            <a:avLst/>
          </a:prstGeom>
          <a:noFill/>
        </p:spPr>
        <p:txBody>
          <a:bodyPr wrap="square" rtlCol="0">
            <a:spAutoFit/>
          </a:bodyPr>
          <a:lstStyle/>
          <a:p>
            <a:pPr algn="r"/>
            <a:r>
              <a:rPr lang="en-US" sz="1600" dirty="0">
                <a:solidFill>
                  <a:schemeClr val="bg1"/>
                </a:solidFill>
                <a:highlight>
                  <a:srgbClr val="8AB5E1"/>
                </a:highlight>
                <a:latin typeface="Arial" panose="020B0604020202020204" pitchFamily="34" charset="0"/>
                <a:cs typeface="Arial" panose="020B0604020202020204" pitchFamily="34" charset="0"/>
              </a:rPr>
              <a:t>DESIGN AREA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2400" b="1" dirty="0">
                <a:solidFill>
                  <a:schemeClr val="bg1"/>
                </a:solidFill>
                <a:latin typeface="Arial" panose="020B0604020202020204" pitchFamily="34" charset="0"/>
                <a:cs typeface="Arial" panose="020B0604020202020204" pitchFamily="34" charset="0"/>
              </a:rPr>
              <a:t>YUDAN PENG</a:t>
            </a:r>
          </a:p>
          <a:p>
            <a:pPr algn="r"/>
            <a:r>
              <a:rPr lang="en-US" sz="1600" b="1" dirty="0">
                <a:solidFill>
                  <a:schemeClr val="bg1"/>
                </a:solidFill>
                <a:latin typeface="Arial" panose="020B0604020202020204" pitchFamily="34" charset="0"/>
                <a:cs typeface="Arial" panose="020B0604020202020204" pitchFamily="34" charset="0"/>
              </a:rPr>
              <a:t>EMEA EXPORT SALES SPECIALIST, FENDI CASA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1600" dirty="0">
                <a:solidFill>
                  <a:schemeClr val="bg1"/>
                </a:solidFill>
                <a:latin typeface="Arial" panose="020B0604020202020204" pitchFamily="34" charset="0"/>
                <a:cs typeface="Arial" panose="020B0604020202020204" pitchFamily="34" charset="0"/>
              </a:rPr>
              <a:t>BA in Design graduate</a:t>
            </a:r>
          </a:p>
        </p:txBody>
      </p:sp>
      <p:sp>
        <p:nvSpPr>
          <p:cNvPr id="13" name="TextBox 12">
            <a:extLst>
              <a:ext uri="{FF2B5EF4-FFF2-40B4-BE49-F238E27FC236}">
                <a16:creationId xmlns:a16="http://schemas.microsoft.com/office/drawing/2014/main" id="{938315EA-FB4C-C1DC-6D5D-22E55BCA2FB4}"/>
              </a:ext>
            </a:extLst>
          </p:cNvPr>
          <p:cNvSpPr txBox="1"/>
          <p:nvPr/>
        </p:nvSpPr>
        <p:spPr>
          <a:xfrm>
            <a:off x="4605511" y="5510026"/>
            <a:ext cx="7238601" cy="1692771"/>
          </a:xfrm>
          <a:prstGeom prst="rect">
            <a:avLst/>
          </a:prstGeom>
          <a:noFill/>
        </p:spPr>
        <p:txBody>
          <a:bodyPr wrap="square" rtlCol="0">
            <a:spAutoFit/>
          </a:bodyPr>
          <a:lstStyle/>
          <a:p>
            <a:r>
              <a:rPr lang="en-US" sz="1600" dirty="0">
                <a:solidFill>
                  <a:schemeClr val="bg1"/>
                </a:solidFill>
                <a:highlight>
                  <a:srgbClr val="A1157C"/>
                </a:highlight>
                <a:latin typeface="Arial" panose="020B0604020202020204" pitchFamily="34" charset="0"/>
                <a:cs typeface="Arial" panose="020B0604020202020204" pitchFamily="34" charset="0"/>
              </a:rPr>
              <a:t>FASHION DESIGN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LORENZO SEGHEZZI</a:t>
            </a:r>
          </a:p>
          <a:p>
            <a:r>
              <a:rPr lang="en-US" sz="1600" b="1" dirty="0">
                <a:solidFill>
                  <a:schemeClr val="bg1"/>
                </a:solidFill>
                <a:latin typeface="Arial" panose="020B0604020202020204" pitchFamily="34" charset="0"/>
                <a:cs typeface="Arial" panose="020B0604020202020204" pitchFamily="34" charset="0"/>
              </a:rPr>
              <a:t>FOUNDER AND FASHION DESIGNER, LORENZO SEGHEZZI</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BA in Fashion Design graduate</a:t>
            </a:r>
          </a:p>
        </p:txBody>
      </p:sp>
      <p:sp>
        <p:nvSpPr>
          <p:cNvPr id="14" name="Segnaposto testo 10">
            <a:extLst>
              <a:ext uri="{FF2B5EF4-FFF2-40B4-BE49-F238E27FC236}">
                <a16:creationId xmlns:a16="http://schemas.microsoft.com/office/drawing/2014/main" id="{85479CA3-F9E5-F369-76C0-BB60A740C158}"/>
              </a:ext>
            </a:extLst>
          </p:cNvPr>
          <p:cNvSpPr txBox="1">
            <a:spLocks/>
          </p:cNvSpPr>
          <p:nvPr/>
        </p:nvSpPr>
        <p:spPr>
          <a:xfrm>
            <a:off x="10783683" y="585788"/>
            <a:ext cx="3264105" cy="649287"/>
          </a:xfrm>
          <a:prstGeom prst="rect">
            <a:avLst/>
          </a:prstGeom>
        </p:spPr>
        <p:txBody>
          <a:bodyPr lIns="0" tIns="0" rIns="0" bIns="0"/>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a:r>
              <a:rPr lang="en-US" sz="1600" dirty="0"/>
              <a:t>SUCCESS STORIES</a:t>
            </a:r>
            <a:endParaRPr lang="it-IT" sz="1800" dirty="0"/>
          </a:p>
        </p:txBody>
      </p:sp>
      <p:cxnSp>
        <p:nvCxnSpPr>
          <p:cNvPr id="16" name="Straight Connector 15">
            <a:extLst>
              <a:ext uri="{FF2B5EF4-FFF2-40B4-BE49-F238E27FC236}">
                <a16:creationId xmlns:a16="http://schemas.microsoft.com/office/drawing/2014/main" id="{A7BE6DE5-1838-94D7-D061-B0CFB62A6809}"/>
              </a:ext>
            </a:extLst>
          </p:cNvPr>
          <p:cNvCxnSpPr>
            <a:cxnSpLocks/>
          </p:cNvCxnSpPr>
          <p:nvPr/>
        </p:nvCxnSpPr>
        <p:spPr>
          <a:xfrm>
            <a:off x="1996493" y="2987358"/>
            <a:ext cx="1060403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5603720-123D-8457-8289-BD96BE7EFCDC}"/>
              </a:ext>
            </a:extLst>
          </p:cNvPr>
          <p:cNvCxnSpPr>
            <a:cxnSpLocks/>
          </p:cNvCxnSpPr>
          <p:nvPr/>
        </p:nvCxnSpPr>
        <p:spPr>
          <a:xfrm>
            <a:off x="1996493" y="5198356"/>
            <a:ext cx="1074915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274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23">
            <a:extLst>
              <a:ext uri="{FF2B5EF4-FFF2-40B4-BE49-F238E27FC236}">
                <a16:creationId xmlns:a16="http://schemas.microsoft.com/office/drawing/2014/main" id="{7012C5D6-543C-6CB3-E2B8-C11557C9AB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50" t="9353" b="44191"/>
          <a:stretch/>
        </p:blipFill>
        <p:spPr>
          <a:xfrm>
            <a:off x="2013182" y="1106384"/>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7" name="Segnaposto immagine 23">
            <a:extLst>
              <a:ext uri="{FF2B5EF4-FFF2-40B4-BE49-F238E27FC236}">
                <a16:creationId xmlns:a16="http://schemas.microsoft.com/office/drawing/2014/main" id="{48D8EA24-7E83-4C2C-29C3-8F055096523C}"/>
              </a:ext>
            </a:extLst>
          </p:cNvPr>
          <p:cNvPicPr>
            <a:picLocks noChangeAspect="1"/>
          </p:cNvPicPr>
          <p:nvPr/>
        </p:nvPicPr>
        <p:blipFill rotWithShape="1">
          <a:blip r:embed="rId3"/>
          <a:srcRect l="7981" r="576" b="7404"/>
          <a:stretch/>
        </p:blipFill>
        <p:spPr>
          <a:xfrm>
            <a:off x="10387903" y="3492593"/>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pic>
        <p:nvPicPr>
          <p:cNvPr id="8" name="Segnaposto immagine 23">
            <a:extLst>
              <a:ext uri="{FF2B5EF4-FFF2-40B4-BE49-F238E27FC236}">
                <a16:creationId xmlns:a16="http://schemas.microsoft.com/office/drawing/2014/main" id="{2725D9B0-ADCC-DD6D-531F-9973FA59D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3" t="8381" b="48615"/>
          <a:stretch/>
        </p:blipFill>
        <p:spPr>
          <a:xfrm>
            <a:off x="2013182" y="5806848"/>
            <a:ext cx="2301875" cy="1574579"/>
          </a:xfrm>
          <a:custGeom>
            <a:avLst/>
            <a:gdLst>
              <a:gd name="connsiteX0" fmla="*/ 0 w 2301875"/>
              <a:gd name="connsiteY0" fmla="*/ 0 h 2972328"/>
              <a:gd name="connsiteX1" fmla="*/ 2301875 w 2301875"/>
              <a:gd name="connsiteY1" fmla="*/ 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882775 w 2301875"/>
              <a:gd name="connsiteY1" fmla="*/ 5588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71675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708438 w 2301875"/>
              <a:gd name="connsiteY1" fmla="*/ 569191 h 2972328"/>
              <a:gd name="connsiteX2" fmla="*/ 2301875 w 2301875"/>
              <a:gd name="connsiteY2" fmla="*/ 2972328 h 2972328"/>
              <a:gd name="connsiteX3" fmla="*/ 0 w 2301875"/>
              <a:gd name="connsiteY3" fmla="*/ 2972328 h 2972328"/>
              <a:gd name="connsiteX4" fmla="*/ 0 w 2301875"/>
              <a:gd name="connsiteY4" fmla="*/ 0 h 2972328"/>
              <a:gd name="connsiteX0" fmla="*/ 0 w 2301875"/>
              <a:gd name="connsiteY0" fmla="*/ 0 h 2972328"/>
              <a:gd name="connsiteX1" fmla="*/ 1957820 w 2301875"/>
              <a:gd name="connsiteY1" fmla="*/ 292100 h 2972328"/>
              <a:gd name="connsiteX2" fmla="*/ 2301875 w 2301875"/>
              <a:gd name="connsiteY2" fmla="*/ 2972328 h 2972328"/>
              <a:gd name="connsiteX3" fmla="*/ 0 w 2301875"/>
              <a:gd name="connsiteY3" fmla="*/ 2972328 h 2972328"/>
              <a:gd name="connsiteX4" fmla="*/ 0 w 2301875"/>
              <a:gd name="connsiteY4" fmla="*/ 0 h 29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875" h="2972328">
                <a:moveTo>
                  <a:pt x="0" y="0"/>
                </a:moveTo>
                <a:lnTo>
                  <a:pt x="1957820" y="292100"/>
                </a:lnTo>
                <a:lnTo>
                  <a:pt x="2301875" y="2972328"/>
                </a:lnTo>
                <a:lnTo>
                  <a:pt x="0" y="2972328"/>
                </a:lnTo>
                <a:lnTo>
                  <a:pt x="0" y="0"/>
                </a:lnTo>
                <a:close/>
              </a:path>
            </a:pathLst>
          </a:custGeom>
        </p:spPr>
      </p:pic>
      <p:sp>
        <p:nvSpPr>
          <p:cNvPr id="10" name="TextBox 9">
            <a:extLst>
              <a:ext uri="{FF2B5EF4-FFF2-40B4-BE49-F238E27FC236}">
                <a16:creationId xmlns:a16="http://schemas.microsoft.com/office/drawing/2014/main" id="{9EB4E959-720F-FDDE-55A6-24A063F05F3E}"/>
              </a:ext>
            </a:extLst>
          </p:cNvPr>
          <p:cNvSpPr txBox="1"/>
          <p:nvPr/>
        </p:nvSpPr>
        <p:spPr>
          <a:xfrm>
            <a:off x="4552307" y="1110029"/>
            <a:ext cx="8162576" cy="1692771"/>
          </a:xfrm>
          <a:prstGeom prst="rect">
            <a:avLst/>
          </a:prstGeom>
          <a:noFill/>
        </p:spPr>
        <p:txBody>
          <a:bodyPr wrap="square" rtlCol="0">
            <a:spAutoFit/>
          </a:bodyPr>
          <a:lstStyle/>
          <a:p>
            <a:r>
              <a:rPr lang="en-US" sz="1600" dirty="0">
                <a:solidFill>
                  <a:schemeClr val="bg1"/>
                </a:solidFill>
                <a:highlight>
                  <a:srgbClr val="164194"/>
                </a:highlight>
                <a:latin typeface="Arial" panose="020B0604020202020204" pitchFamily="34" charset="0"/>
                <a:cs typeface="Arial" panose="020B0604020202020204" pitchFamily="34" charset="0"/>
              </a:rPr>
              <a:t>MEDIA DESIGN AND NEW TECHNOLOGIES AREA</a:t>
            </a:r>
          </a:p>
          <a:p>
            <a:endParaRPr lang="en-US" sz="1600" dirty="0">
              <a:solidFill>
                <a:schemeClr val="bg1"/>
              </a:solidFill>
              <a:highlight>
                <a:srgbClr val="164194"/>
              </a:highlight>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ARON GILLI</a:t>
            </a:r>
          </a:p>
          <a:p>
            <a:r>
              <a:rPr lang="en-US" sz="1600" b="1" dirty="0">
                <a:solidFill>
                  <a:schemeClr val="bg1"/>
                </a:solidFill>
                <a:latin typeface="Arial" panose="020B0604020202020204" pitchFamily="34" charset="0"/>
                <a:cs typeface="Arial" panose="020B0604020202020204" pitchFamily="34" charset="0"/>
              </a:rPr>
              <a:t>GAME DEVELOPER, STUDIO EVIL</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BA in Creative Technologies graduate</a:t>
            </a:r>
          </a:p>
        </p:txBody>
      </p:sp>
      <p:sp>
        <p:nvSpPr>
          <p:cNvPr id="12" name="TextBox 11">
            <a:extLst>
              <a:ext uri="{FF2B5EF4-FFF2-40B4-BE49-F238E27FC236}">
                <a16:creationId xmlns:a16="http://schemas.microsoft.com/office/drawing/2014/main" id="{E8ACB788-9CD9-BD8F-A2F2-EEE19BEBD7DB}"/>
              </a:ext>
            </a:extLst>
          </p:cNvPr>
          <p:cNvSpPr txBox="1"/>
          <p:nvPr/>
        </p:nvSpPr>
        <p:spPr>
          <a:xfrm>
            <a:off x="2171773" y="3477659"/>
            <a:ext cx="7855383" cy="1692771"/>
          </a:xfrm>
          <a:prstGeom prst="rect">
            <a:avLst/>
          </a:prstGeom>
          <a:noFill/>
        </p:spPr>
        <p:txBody>
          <a:bodyPr wrap="square" rtlCol="0">
            <a:spAutoFit/>
          </a:bodyPr>
          <a:lstStyle/>
          <a:p>
            <a:pPr algn="r"/>
            <a:r>
              <a:rPr lang="en-US" sz="1600" dirty="0">
                <a:solidFill>
                  <a:schemeClr val="bg1"/>
                </a:solidFill>
                <a:highlight>
                  <a:srgbClr val="D62732"/>
                </a:highlight>
                <a:latin typeface="Arial" panose="020B0604020202020204" pitchFamily="34" charset="0"/>
                <a:cs typeface="Arial" panose="020B0604020202020204" pitchFamily="34" charset="0"/>
              </a:rPr>
              <a:t>SET DESIGN AREA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2400" b="1" dirty="0">
                <a:solidFill>
                  <a:schemeClr val="bg1"/>
                </a:solidFill>
                <a:latin typeface="Arial" panose="020B0604020202020204" pitchFamily="34" charset="0"/>
                <a:cs typeface="Arial" panose="020B0604020202020204" pitchFamily="34" charset="0"/>
              </a:rPr>
              <a:t>GRETA COSENZA</a:t>
            </a:r>
          </a:p>
          <a:p>
            <a:pPr algn="r"/>
            <a:r>
              <a:rPr lang="it-IT" sz="1600" b="1" dirty="0">
                <a:solidFill>
                  <a:schemeClr val="bg1"/>
                </a:solidFill>
                <a:latin typeface="Arial" panose="020B0604020202020204" pitchFamily="34" charset="0"/>
                <a:cs typeface="Arial" panose="020B0604020202020204" pitchFamily="34" charset="0"/>
              </a:rPr>
              <a:t>SET DESIGNER ASSISTANT, MASTERCHEF ITALIA</a:t>
            </a:r>
          </a:p>
          <a:p>
            <a:pPr algn="r"/>
            <a:endParaRPr lang="en-US" sz="1600" dirty="0">
              <a:solidFill>
                <a:schemeClr val="bg1"/>
              </a:solidFill>
              <a:latin typeface="Arial" panose="020B0604020202020204" pitchFamily="34" charset="0"/>
              <a:cs typeface="Arial" panose="020B0604020202020204" pitchFamily="34" charset="0"/>
            </a:endParaRPr>
          </a:p>
          <a:p>
            <a:pPr algn="r"/>
            <a:r>
              <a:rPr lang="en-US" sz="1600" dirty="0">
                <a:solidFill>
                  <a:schemeClr val="bg1"/>
                </a:solidFill>
                <a:latin typeface="Arial" panose="020B0604020202020204" pitchFamily="34" charset="0"/>
                <a:cs typeface="Arial" panose="020B0604020202020204" pitchFamily="34" charset="0"/>
              </a:rPr>
              <a:t>BA in Set Design graduate</a:t>
            </a:r>
          </a:p>
        </p:txBody>
      </p:sp>
      <p:sp>
        <p:nvSpPr>
          <p:cNvPr id="13" name="TextBox 12">
            <a:extLst>
              <a:ext uri="{FF2B5EF4-FFF2-40B4-BE49-F238E27FC236}">
                <a16:creationId xmlns:a16="http://schemas.microsoft.com/office/drawing/2014/main" id="{938315EA-FB4C-C1DC-6D5D-22E55BCA2FB4}"/>
              </a:ext>
            </a:extLst>
          </p:cNvPr>
          <p:cNvSpPr txBox="1"/>
          <p:nvPr/>
        </p:nvSpPr>
        <p:spPr>
          <a:xfrm>
            <a:off x="4607838" y="5806848"/>
            <a:ext cx="7849067" cy="1692771"/>
          </a:xfrm>
          <a:prstGeom prst="rect">
            <a:avLst/>
          </a:prstGeom>
          <a:noFill/>
        </p:spPr>
        <p:txBody>
          <a:bodyPr wrap="square" rtlCol="0">
            <a:spAutoFit/>
          </a:bodyPr>
          <a:lstStyle/>
          <a:p>
            <a:r>
              <a:rPr lang="en-US" sz="1600" dirty="0">
                <a:solidFill>
                  <a:schemeClr val="bg1"/>
                </a:solidFill>
                <a:highlight>
                  <a:srgbClr val="F0AE00"/>
                </a:highlight>
                <a:latin typeface="Arial" panose="020B0604020202020204" pitchFamily="34" charset="0"/>
                <a:cs typeface="Arial" panose="020B0604020202020204" pitchFamily="34" charset="0"/>
              </a:rPr>
              <a:t>VISUAL ARTS AREA</a:t>
            </a:r>
          </a:p>
          <a:p>
            <a:endParaRPr lang="en-US" sz="1600"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RUTH BERAHA</a:t>
            </a:r>
          </a:p>
          <a:p>
            <a:r>
              <a:rPr lang="en-US" sz="1600" b="1" dirty="0">
                <a:solidFill>
                  <a:schemeClr val="bg1"/>
                </a:solidFill>
                <a:latin typeface="Arial" panose="020B0604020202020204" pitchFamily="34" charset="0"/>
                <a:cs typeface="Arial" panose="020B0604020202020204" pitchFamily="34" charset="0"/>
              </a:rPr>
              <a:t>ARTIST, PREMIO NEW YORK, POLLOCK-KRASNER FOUNDATION GRANT</a:t>
            </a:r>
          </a:p>
          <a:p>
            <a:r>
              <a:rPr lang="en-US" sz="1600" b="1" dirty="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MA in Visual Arts and Curatorial Studies graduate</a:t>
            </a:r>
          </a:p>
        </p:txBody>
      </p:sp>
      <p:sp>
        <p:nvSpPr>
          <p:cNvPr id="14" name="Segnaposto testo 10">
            <a:extLst>
              <a:ext uri="{FF2B5EF4-FFF2-40B4-BE49-F238E27FC236}">
                <a16:creationId xmlns:a16="http://schemas.microsoft.com/office/drawing/2014/main" id="{85479CA3-F9E5-F369-76C0-BB60A740C158}"/>
              </a:ext>
            </a:extLst>
          </p:cNvPr>
          <p:cNvSpPr txBox="1">
            <a:spLocks/>
          </p:cNvSpPr>
          <p:nvPr/>
        </p:nvSpPr>
        <p:spPr>
          <a:xfrm>
            <a:off x="10783683" y="585788"/>
            <a:ext cx="3264105" cy="649287"/>
          </a:xfrm>
          <a:prstGeom prst="rect">
            <a:avLst/>
          </a:prstGeom>
        </p:spPr>
        <p:txBody>
          <a:bodyPr lIns="0" tIns="0" rIns="0" bIns="0"/>
          <a:lstStyle>
            <a:lvl1pPr marL="0" indent="0" algn="l" defTabSz="1097280" rtl="0" eaLnBrk="1" latinLnBrk="0" hangingPunct="1">
              <a:lnSpc>
                <a:spcPct val="100000"/>
              </a:lnSpc>
              <a:spcBef>
                <a:spcPts val="0"/>
              </a:spcBef>
              <a:buFont typeface="Arial" panose="020B0604020202020204" pitchFamily="34" charset="0"/>
              <a:buNone/>
              <a:defRPr sz="2800" b="1" kern="1200" baseline="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a:r>
              <a:rPr lang="en-US" sz="1600" dirty="0"/>
              <a:t>SUCCESS STORIES</a:t>
            </a:r>
            <a:endParaRPr lang="it-IT" sz="1800" dirty="0"/>
          </a:p>
        </p:txBody>
      </p:sp>
      <p:cxnSp>
        <p:nvCxnSpPr>
          <p:cNvPr id="2" name="Straight Connector 1">
            <a:extLst>
              <a:ext uri="{FF2B5EF4-FFF2-40B4-BE49-F238E27FC236}">
                <a16:creationId xmlns:a16="http://schemas.microsoft.com/office/drawing/2014/main" id="{E576C8CE-FCC0-D7E7-F743-0E3BF1706D57}"/>
              </a:ext>
            </a:extLst>
          </p:cNvPr>
          <p:cNvCxnSpPr>
            <a:cxnSpLocks/>
          </p:cNvCxnSpPr>
          <p:nvPr/>
        </p:nvCxnSpPr>
        <p:spPr>
          <a:xfrm>
            <a:off x="2013182" y="3059170"/>
            <a:ext cx="1060403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E4F3FE9-8E00-C35C-A825-15D26AC598AE}"/>
              </a:ext>
            </a:extLst>
          </p:cNvPr>
          <p:cNvCxnSpPr>
            <a:cxnSpLocks/>
          </p:cNvCxnSpPr>
          <p:nvPr/>
        </p:nvCxnSpPr>
        <p:spPr>
          <a:xfrm>
            <a:off x="1940621" y="5499965"/>
            <a:ext cx="1074915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279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57600" y="4114800"/>
            <a:ext cx="7315200" cy="954107"/>
          </a:xfrm>
          <a:prstGeom prst="rect">
            <a:avLst/>
          </a:prstGeom>
        </p:spPr>
        <p:txBody>
          <a:bodyPr>
            <a:spAutoFit/>
          </a:bodyPr>
          <a:lstStyle/>
          <a:p>
            <a:pPr algn="ctr"/>
            <a:r>
              <a:rPr lang="en-US" sz="2800" b="0" i="1" u="none" strike="noStrike" baseline="0" dirty="0">
                <a:solidFill>
                  <a:srgbClr val="231F20"/>
                </a:solidFill>
                <a:latin typeface="Arial" panose="020B0604020202020204" pitchFamily="34" charset="0"/>
                <a:cs typeface="Arial" panose="020B0604020202020204" pitchFamily="34" charset="0"/>
              </a:rPr>
              <a:t>Through Artistic Intelligence,</a:t>
            </a:r>
          </a:p>
          <a:p>
            <a:pPr algn="ctr"/>
            <a:r>
              <a:rPr lang="en-US" sz="2800" b="0" i="1" u="none" strike="noStrike" baseline="0" dirty="0">
                <a:solidFill>
                  <a:srgbClr val="231F20"/>
                </a:solidFill>
                <a:latin typeface="Arial" panose="020B0604020202020204" pitchFamily="34" charset="0"/>
                <a:cs typeface="Arial" panose="020B0604020202020204" pitchFamily="34" charset="0"/>
              </a:rPr>
              <a:t>we nurture people to design a new tomorrow.</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219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7335" y="3630961"/>
            <a:ext cx="10655729" cy="1590676"/>
          </a:xfrm>
        </p:spPr>
        <p:txBody>
          <a:bodyPr/>
          <a:lstStyle/>
          <a:p>
            <a:r>
              <a:rPr lang="it-IT" dirty="0"/>
              <a:t>THANK YOU</a:t>
            </a:r>
          </a:p>
        </p:txBody>
      </p:sp>
      <p:sp>
        <p:nvSpPr>
          <p:cNvPr id="4" name="Rettangolo 2"/>
          <p:cNvSpPr/>
          <p:nvPr/>
        </p:nvSpPr>
        <p:spPr>
          <a:xfrm>
            <a:off x="3657599" y="5601696"/>
            <a:ext cx="7315200" cy="424732"/>
          </a:xfrm>
          <a:prstGeom prst="rect">
            <a:avLst/>
          </a:prstGeom>
        </p:spPr>
        <p:txBody>
          <a:bodyPr>
            <a:spAutoFit/>
          </a:bodyPr>
          <a:lstStyle/>
          <a:p>
            <a:pPr algn="ctr" fontAlgn="base"/>
            <a:r>
              <a:rPr lang="en-US" b="1" dirty="0">
                <a:latin typeface="Arial" panose="020B0604020202020204" pitchFamily="34" charset="0"/>
                <a:cs typeface="Arial" panose="020B0604020202020204" pitchFamily="34" charset="0"/>
              </a:rPr>
              <a:t>www.naba.it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787" y="6026428"/>
            <a:ext cx="2678914" cy="650655"/>
          </a:xfrm>
          <a:prstGeom prst="rect">
            <a:avLst/>
          </a:prstGeom>
        </p:spPr>
      </p:pic>
    </p:spTree>
    <p:extLst>
      <p:ext uri="{BB962C8B-B14F-4D97-AF65-F5344CB8AC3E}">
        <p14:creationId xmlns:p14="http://schemas.microsoft.com/office/powerpoint/2010/main" val="153438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2613" y="2179272"/>
            <a:ext cx="5240705" cy="5464541"/>
          </a:xfrm>
        </p:spPr>
        <p:txBody>
          <a:bodyPr/>
          <a:lstStyle/>
          <a:p>
            <a:r>
              <a:rPr lang="it-IT" sz="5400" dirty="0"/>
              <a:t>CITY </a:t>
            </a:r>
            <a:br>
              <a:rPr lang="it-IT" sz="5400" dirty="0"/>
            </a:br>
            <a:r>
              <a:rPr lang="it-IT" sz="5400" dirty="0"/>
              <a:t>OF DESIGN</a:t>
            </a:r>
            <a:br>
              <a:rPr lang="it-IT" dirty="0"/>
            </a:br>
            <a:br>
              <a:rPr lang="it-IT" sz="2400" dirty="0"/>
            </a:br>
            <a:r>
              <a:rPr lang="it-IT" sz="2400" dirty="0"/>
              <a:t>The </a:t>
            </a:r>
            <a:r>
              <a:rPr lang="en-US" sz="2400" kern="700" dirty="0"/>
              <a:t>International Design Week </a:t>
            </a:r>
            <a:br>
              <a:rPr lang="en-US" sz="2400" kern="700" dirty="0"/>
            </a:br>
            <a:r>
              <a:rPr lang="en-US" sz="2400" kern="700" dirty="0"/>
              <a:t>and hub of the most important design studios</a:t>
            </a:r>
            <a:endParaRPr lang="it-IT" sz="2400" dirty="0"/>
          </a:p>
        </p:txBody>
      </p:sp>
      <p:pic>
        <p:nvPicPr>
          <p:cNvPr id="6" name="Segnaposto immagine 5"/>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custGeom>
            <a:avLst/>
            <a:gdLst>
              <a:gd name="connsiteX0" fmla="*/ 293688 w 14630400"/>
              <a:gd name="connsiteY0" fmla="*/ 298450 h 8229600"/>
              <a:gd name="connsiteX1" fmla="*/ 293688 w 14630400"/>
              <a:gd name="connsiteY1" fmla="*/ 7931150 h 8229600"/>
              <a:gd name="connsiteX2" fmla="*/ 6304281 w 14630400"/>
              <a:gd name="connsiteY2" fmla="*/ 7040501 h 8229600"/>
              <a:gd name="connsiteX3" fmla="*/ 7184572 w 14630400"/>
              <a:gd name="connsiteY3" fmla="*/ 298450 h 8229600"/>
              <a:gd name="connsiteX4" fmla="*/ 0 w 14630400"/>
              <a:gd name="connsiteY4" fmla="*/ 0 h 8229600"/>
              <a:gd name="connsiteX5" fmla="*/ 14630400 w 14630400"/>
              <a:gd name="connsiteY5" fmla="*/ 0 h 8229600"/>
              <a:gd name="connsiteX6" fmla="*/ 14630400 w 14630400"/>
              <a:gd name="connsiteY6" fmla="*/ 8229600 h 8229600"/>
              <a:gd name="connsiteX7" fmla="*/ 0 w 14630400"/>
              <a:gd name="connsiteY7" fmla="*/ 822960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53810 w 14630400"/>
              <a:gd name="connsiteY2" fmla="*/ 6901605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 name="connsiteX0" fmla="*/ 293688 w 14630400"/>
              <a:gd name="connsiteY0" fmla="*/ 298450 h 8229600"/>
              <a:gd name="connsiteX1" fmla="*/ 293688 w 14630400"/>
              <a:gd name="connsiteY1" fmla="*/ 7931150 h 8229600"/>
              <a:gd name="connsiteX2" fmla="*/ 6142235 w 14630400"/>
              <a:gd name="connsiteY2" fmla="*/ 6913180 h 8229600"/>
              <a:gd name="connsiteX3" fmla="*/ 7184572 w 14630400"/>
              <a:gd name="connsiteY3" fmla="*/ 298450 h 8229600"/>
              <a:gd name="connsiteX4" fmla="*/ 293688 w 14630400"/>
              <a:gd name="connsiteY4" fmla="*/ 298450 h 8229600"/>
              <a:gd name="connsiteX5" fmla="*/ 0 w 14630400"/>
              <a:gd name="connsiteY5" fmla="*/ 0 h 8229600"/>
              <a:gd name="connsiteX6" fmla="*/ 14630400 w 14630400"/>
              <a:gd name="connsiteY6" fmla="*/ 0 h 8229600"/>
              <a:gd name="connsiteX7" fmla="*/ 14630400 w 14630400"/>
              <a:gd name="connsiteY7" fmla="*/ 8229600 h 8229600"/>
              <a:gd name="connsiteX8" fmla="*/ 0 w 14630400"/>
              <a:gd name="connsiteY8" fmla="*/ 8229600 h 8229600"/>
              <a:gd name="connsiteX9" fmla="*/ 0 w 14630400"/>
              <a:gd name="connsiteY9"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0" h="8229600">
                <a:moveTo>
                  <a:pt x="293688" y="298450"/>
                </a:moveTo>
                <a:lnTo>
                  <a:pt x="293688" y="7931150"/>
                </a:lnTo>
                <a:lnTo>
                  <a:pt x="6142235" y="6913180"/>
                </a:lnTo>
                <a:lnTo>
                  <a:pt x="7184572" y="298450"/>
                </a:lnTo>
                <a:lnTo>
                  <a:pt x="293688" y="298450"/>
                </a:lnTo>
                <a:close/>
                <a:moveTo>
                  <a:pt x="0" y="0"/>
                </a:moveTo>
                <a:lnTo>
                  <a:pt x="14630400" y="0"/>
                </a:lnTo>
                <a:lnTo>
                  <a:pt x="14630400" y="8229600"/>
                </a:lnTo>
                <a:lnTo>
                  <a:pt x="0" y="8229600"/>
                </a:lnTo>
                <a:lnTo>
                  <a:pt x="0" y="0"/>
                </a:lnTo>
                <a:close/>
              </a:path>
            </a:pathLst>
          </a:custGeom>
        </p:spPr>
      </p:pic>
    </p:spTree>
    <p:extLst>
      <p:ext uri="{BB962C8B-B14F-4D97-AF65-F5344CB8AC3E}">
        <p14:creationId xmlns:p14="http://schemas.microsoft.com/office/powerpoint/2010/main" val="49303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STUDYING IN ROME</a:t>
            </a:r>
          </a:p>
        </p:txBody>
      </p:sp>
    </p:spTree>
    <p:extLst>
      <p:ext uri="{BB962C8B-B14F-4D97-AF65-F5344CB8AC3E}">
        <p14:creationId xmlns:p14="http://schemas.microsoft.com/office/powerpoint/2010/main" val="1692723447"/>
      </p:ext>
    </p:extLst>
  </p:cSld>
  <p:clrMapOvr>
    <a:masterClrMapping/>
  </p:clrMapOvr>
</p:sld>
</file>

<file path=ppt/theme/theme1.xml><?xml version="1.0" encoding="utf-8"?>
<a:theme xmlns:a="http://schemas.openxmlformats.org/drawingml/2006/main" name="open/clos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A898208B-8A7B-4837-A008-34C0F0C83638}"/>
    </a:ext>
  </a:extLst>
</a:theme>
</file>

<file path=ppt/theme/theme2.xml><?xml version="1.0" encoding="utf-8"?>
<a:theme xmlns:a="http://schemas.openxmlformats.org/drawingml/2006/main" name="black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3.xml><?xml version="1.0" encoding="utf-8"?>
<a:theme xmlns:a="http://schemas.openxmlformats.org/drawingml/2006/main" name="white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4.xml><?xml version="1.0" encoding="utf-8"?>
<a:theme xmlns:a="http://schemas.openxmlformats.org/drawingml/2006/main" name="1_white tx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zione ist_2019.potx" id="{C1CAA4A1-70D6-49EB-ABEA-3629F9890573}" vid="{276D34C2-4B88-4196-9E45-900A0FF7C6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Template_presentazione ist_2019</Template>
  <TotalTime>3569</TotalTime>
  <Words>5850</Words>
  <Application>Microsoft Office PowerPoint</Application>
  <PresentationFormat>Custom</PresentationFormat>
  <Paragraphs>381</Paragraphs>
  <Slides>76</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76</vt:i4>
      </vt:variant>
    </vt:vector>
  </HeadingPairs>
  <TitlesOfParts>
    <vt:vector size="84" baseType="lpstr">
      <vt:lpstr>Arial</vt:lpstr>
      <vt:lpstr>Calibri</vt:lpstr>
      <vt:lpstr>Calibri Light</vt:lpstr>
      <vt:lpstr>Wingdings</vt:lpstr>
      <vt:lpstr>open/close</vt:lpstr>
      <vt:lpstr>black txt</vt:lpstr>
      <vt:lpstr>white txt</vt:lpstr>
      <vt:lpstr>1_white txt</vt:lpstr>
      <vt:lpstr>PowerPoint Presentation</vt:lpstr>
      <vt:lpstr>PowerPoint Presentation</vt:lpstr>
      <vt:lpstr>why NABA</vt:lpstr>
      <vt:lpstr>STUDYING IN MILAN</vt:lpstr>
      <vt:lpstr>MILAN</vt:lpstr>
      <vt:lpstr>CITY  OF ARTS  Prestigious international institutions and cultural initiatives, from tradition to innovation</vt:lpstr>
      <vt:lpstr>CITY  OF FASHION  The Fashion Weeks and the most famous fashion designers’ showrooms and studios</vt:lpstr>
      <vt:lpstr>CITY  OF DESIGN  The International Design Week  and hub of the most important design studios</vt:lpstr>
      <vt:lpstr>STUDYING IN ROME</vt:lpstr>
      <vt:lpstr>ROME</vt:lpstr>
      <vt:lpstr>CITY  OF ARTS  The capital of Italian culture  and cinema</vt:lpstr>
      <vt:lpstr>CITY  OF FASHION  Headquarter for important haute couture events and prestigious fashion brands</vt:lpstr>
      <vt:lpstr>THE ACADEMY</vt:lpstr>
      <vt:lpstr>NABA,  Nuova Accademia  di Belle Arti</vt:lpstr>
      <vt:lpstr>PowerPoint Presentation</vt:lpstr>
      <vt:lpstr>PowerPoint Presentation</vt:lpstr>
      <vt:lpstr>PowerPoint Presentation</vt:lpstr>
      <vt:lpstr>PowerPoint Presentation</vt:lpstr>
      <vt:lpstr>NABA CAMPUS </vt:lpstr>
      <vt:lpstr>PowerPoint Presentation</vt:lpstr>
      <vt:lpstr>PowerPoint Presentation</vt:lpstr>
      <vt:lpstr>LABORATORIES</vt:lpstr>
      <vt:lpstr>MAIN SERVICES</vt:lpstr>
      <vt:lpstr>ACADEMIC OFFER</vt:lpstr>
      <vt:lpstr>PowerPoint Presentation</vt:lpstr>
      <vt:lpstr>PowerPoint Presentation</vt:lpstr>
      <vt:lpstr>BACHELORS OF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MASTERS OF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MASTERS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DEGREES</vt:lpstr>
      <vt:lpstr>PowerPoint Presentation</vt:lpstr>
      <vt:lpstr>PowerPoint Presentation</vt:lpstr>
      <vt:lpstr>OTHER PROGRAMMES</vt:lpstr>
      <vt:lpstr>SEMESTER ABROAD PROGRAMMES The Semester Abroad Programmes are designed for international students who wish to spend a semester studying at NABA in Milan or Rome.  SUMMER COURSES NABA promotes two-week summer intensive courses in the Visual and Applied Arts fields at one of its campus or both, providing students with campus experience and field trips.  </vt:lpstr>
      <vt:lpstr>CORSI BREVI  (Short Courses) Provided exclusively in Italian language, they are designed for an audience of students and professionals, but also for anyone without an academic qualification, to improve their own skills in their field of interest.  FOUNDATION  COURSE A propaedeutic and interdisciplinary programme aimed at students who do not meet the entry requirements for undergraduate programmes. The course provides linguistic, cultural, and artistic competences.  GAP YEAR PROGRAMME The programme provides students having a secondary school diploma with the opportunity to live a unique experience in Italy by taking part to the first year of a NABA BA in Milan or Rome. </vt:lpstr>
      <vt:lpstr>ERASMUS+  AND INTERNATIONAL EXCHANGE NABA develops and promotes opportunities for students to study abroad as part of their academic experience. Erasmus+ and International Exchange programmes allow students to join the regular classes and study paths alongside NABA degree students.  DIPLOMA PROGRAMMES Diploma Programmes have the same curricula and the same examinations as the BA Programmes, however they lead to the awarding of a NABA diploma and not degree.</vt:lpstr>
      <vt:lpstr>INDUSTRY RELATIONS AND  CAREER SERVICE AND ALUMNI RELATIONS</vt:lpstr>
      <vt:lpstr>PowerPoint Presentation</vt:lpstr>
      <vt:lpstr>PowerPoint Presentation</vt:lpstr>
      <vt:lpstr>SUCCESS STORIES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Elena Morino</cp:lastModifiedBy>
  <cp:revision>218</cp:revision>
  <dcterms:created xsi:type="dcterms:W3CDTF">2020-05-08T10:34:10Z</dcterms:created>
  <dcterms:modified xsi:type="dcterms:W3CDTF">2025-03-28T12:03:25Z</dcterms:modified>
</cp:coreProperties>
</file>